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notesSlides/notesSlide17.xml" ContentType="application/vnd.openxmlformats-officedocument.presentationml.notesSlid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gif" ContentType="image/gif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520" r:id="rId2"/>
    <p:sldId id="618" r:id="rId3"/>
    <p:sldId id="508" r:id="rId4"/>
    <p:sldId id="516" r:id="rId5"/>
    <p:sldId id="604" r:id="rId6"/>
    <p:sldId id="582" r:id="rId7"/>
    <p:sldId id="626" r:id="rId8"/>
    <p:sldId id="583" r:id="rId9"/>
    <p:sldId id="560" r:id="rId10"/>
    <p:sldId id="624" r:id="rId11"/>
    <p:sldId id="579" r:id="rId12"/>
    <p:sldId id="593" r:id="rId13"/>
    <p:sldId id="586" r:id="rId14"/>
    <p:sldId id="605" r:id="rId15"/>
    <p:sldId id="595" r:id="rId16"/>
    <p:sldId id="625" r:id="rId17"/>
    <p:sldId id="619" r:id="rId18"/>
    <p:sldId id="587" r:id="rId19"/>
    <p:sldId id="608" r:id="rId20"/>
    <p:sldId id="588" r:id="rId21"/>
    <p:sldId id="589" r:id="rId22"/>
    <p:sldId id="621" r:id="rId23"/>
    <p:sldId id="627" r:id="rId24"/>
    <p:sldId id="628" r:id="rId25"/>
    <p:sldId id="622" r:id="rId26"/>
    <p:sldId id="623" r:id="rId27"/>
    <p:sldId id="620" r:id="rId28"/>
    <p:sldId id="519" r:id="rId29"/>
  </p:sldIdLst>
  <p:sldSz cx="9144000" cy="6858000" type="screen4x3"/>
  <p:notesSz cx="6858000" cy="9144000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sz="3200" b="1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sz="3200" b="1"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  <p:clrMru>
    <a:srgbClr val="A50021"/>
    <a:srgbClr val="000099"/>
    <a:srgbClr val="FF9933"/>
    <a:srgbClr val="0000CC"/>
    <a:srgbClr val="99CCFF"/>
    <a:srgbClr val="33CC33"/>
    <a:srgbClr val="CC99FF"/>
    <a:srgbClr val="FFCCFF"/>
  </p:clrMru>
</p:presentationPr>
</file>

<file path=ppt/tableStyles.xml><?xml version="1.0" encoding="utf-8"?>
<a:tblStyleLst xmlns:a="http://schemas.openxmlformats.org/drawingml/2006/main" def="{5C22544A-7EE6-4342-B048-85BDC9FD1C3A}">
  <a:tblStyle styleId="{08FB837D-C827-4EFA-A057-4D05807E0F7C}" styleName="Stile con tema 1 - Colore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284E427A-3D55-4303-BF80-6455036E1DE7}" styleName="Stile con tema 1 - Colore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 autoAdjust="0"/>
    <p:restoredTop sz="91882" autoAdjust="0"/>
  </p:normalViewPr>
  <p:slideViewPr>
    <p:cSldViewPr>
      <p:cViewPr>
        <p:scale>
          <a:sx n="67" d="100"/>
          <a:sy n="67" d="100"/>
        </p:scale>
        <p:origin x="-1392" y="-150"/>
      </p:cViewPr>
      <p:guideLst>
        <p:guide orient="horz" pos="2160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612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spcBef>
                <a:spcPct val="20000"/>
              </a:spcBef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spcBef>
                <a:spcPct val="20000"/>
              </a:spcBef>
              <a:defRPr sz="1200" smtClean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E38548B3-03FA-4D02-A602-ACF982A3045A}" type="datetimeFigureOut">
              <a:rPr lang="it-IT"/>
              <a:pPr>
                <a:defRPr/>
              </a:pPr>
              <a:t>16/04/2013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spcBef>
                <a:spcPct val="20000"/>
              </a:spcBef>
              <a:defRPr sz="120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spcBef>
                <a:spcPct val="20000"/>
              </a:spcBef>
              <a:defRPr sz="1200" smtClean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2C7E8BE3-3723-49CA-9D12-600A5705B809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68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81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noProof="0" smtClean="0"/>
              <a:t>Fare clic per modificare gli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</a:p>
        </p:txBody>
      </p:sp>
      <p:sp>
        <p:nvSpPr>
          <p:cNvPr id="768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2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68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2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42F30D5F-B124-45CE-AF4F-896C1EB4C3D7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F926646-B10D-4E48-A482-2B7876427E91}" type="slidenum">
              <a:rPr lang="it-IT" smtClean="0">
                <a:latin typeface="Arial" charset="0"/>
              </a:rPr>
              <a:pPr/>
              <a:t>1</a:t>
            </a:fld>
            <a:endParaRPr lang="it-IT" smtClean="0">
              <a:latin typeface="Arial" charset="0"/>
            </a:endParaRPr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6AE763E-5A67-4D86-A6ED-026816CB62A5}" type="slidenum">
              <a:rPr lang="it-IT" smtClean="0">
                <a:latin typeface="Arial" charset="0"/>
              </a:rPr>
              <a:pPr/>
              <a:t>11</a:t>
            </a:fld>
            <a:endParaRPr lang="it-IT" smtClean="0">
              <a:latin typeface="Arial" charset="0"/>
            </a:endParaRPr>
          </a:p>
        </p:txBody>
      </p:sp>
      <p:sp>
        <p:nvSpPr>
          <p:cNvPr id="768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CA41FC-1D4A-42E0-B646-2111568EE90B}" type="slidenum">
              <a:rPr lang="it-IT" smtClean="0">
                <a:latin typeface="Arial" charset="0"/>
              </a:rPr>
              <a:pPr/>
              <a:t>12</a:t>
            </a:fld>
            <a:endParaRPr lang="it-IT" smtClean="0">
              <a:latin typeface="Arial" charset="0"/>
            </a:endParaRPr>
          </a:p>
        </p:txBody>
      </p:sp>
      <p:sp>
        <p:nvSpPr>
          <p:cNvPr id="778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78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13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18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19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20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21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22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25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26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B960849-101C-47E6-A97B-396F66C67266}" type="slidenum">
              <a:rPr lang="it-IT" smtClean="0">
                <a:latin typeface="Arial" charset="0"/>
              </a:rPr>
              <a:pPr/>
              <a:t>2</a:t>
            </a:fld>
            <a:endParaRPr lang="it-IT" smtClean="0">
              <a:latin typeface="Arial" charset="0"/>
            </a:endParaRPr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27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9BC2131-E6C4-424F-8670-C4861C43D65B}" type="slidenum">
              <a:rPr lang="it-IT" smtClean="0">
                <a:latin typeface="Arial" charset="0"/>
              </a:rPr>
              <a:pPr/>
              <a:t>28</a:t>
            </a:fld>
            <a:endParaRPr lang="it-IT" smtClean="0">
              <a:latin typeface="Arial" charset="0"/>
            </a:endParaRPr>
          </a:p>
        </p:txBody>
      </p:sp>
      <p:sp>
        <p:nvSpPr>
          <p:cNvPr id="839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169FE00-5C1C-4EE5-8113-076CA43A5A48}" type="slidenum">
              <a:rPr lang="it-IT" smtClean="0">
                <a:latin typeface="Arial" charset="0"/>
              </a:rPr>
              <a:pPr/>
              <a:t>3</a:t>
            </a:fld>
            <a:endParaRPr lang="it-IT" smtClean="0">
              <a:latin typeface="Arial" charset="0"/>
            </a:endParaRPr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4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6999FD9-2288-4EEC-BF4D-C5947B312739}" type="slidenum">
              <a:rPr lang="it-IT" smtClean="0">
                <a:latin typeface="Arial" charset="0"/>
              </a:rPr>
              <a:pPr/>
              <a:t>5</a:t>
            </a:fld>
            <a:endParaRPr lang="it-IT" smtClean="0">
              <a:latin typeface="Arial" charset="0"/>
            </a:endParaRPr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6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7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0B4DBA-4881-4FC5-8320-7A8C06F235AC}" type="slidenum">
              <a:rPr lang="it-IT" smtClean="0">
                <a:latin typeface="Arial" charset="0"/>
              </a:rPr>
              <a:pPr/>
              <a:t>8</a:t>
            </a:fld>
            <a:endParaRPr lang="it-IT" smtClean="0">
              <a:latin typeface="Arial" charset="0"/>
            </a:endParaRPr>
          </a:p>
        </p:txBody>
      </p:sp>
      <p:sp>
        <p:nvSpPr>
          <p:cNvPr id="696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96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it-IT" smtClean="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B8DDC7-6D3B-48EB-97A1-0DA23A570298}" type="slidenum">
              <a:rPr lang="it-IT" smtClean="0">
                <a:latin typeface="Arial" charset="0"/>
              </a:rPr>
              <a:pPr/>
              <a:t>9</a:t>
            </a:fld>
            <a:endParaRPr lang="it-IT" smtClean="0">
              <a:latin typeface="Arial" charset="0"/>
            </a:endParaRPr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pPr eaLnBrk="1" hangingPunct="1"/>
            <a:endParaRPr lang="en-US" smtClean="0">
              <a:latin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AA6664-D54F-44B9-BFA7-A02F3F08D576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B312C9-360D-465F-9131-5A37DF7FBFE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C9624-D7D8-4E45-A859-32491026C6D9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07D100-A84D-467A-913D-9E24D69CE53C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8145DB-4E20-4B6D-BF09-798586B110B1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8EEA05-2FF1-4C36-8D59-E770BF34E7D3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397F35-8FAA-4792-B215-264061689DA7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A1DBB-19A5-49BF-ACCE-5877804818B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24E70C-B6A5-499B-BFE3-FFCF5411ED74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4EFE77-C933-49E3-9CD2-56B7AB9FECFF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787E16-E8A2-4897-BA1D-10C89C262202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9FC921-03F2-4792-BB53-BE2A61CC924A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Fare clic per modificare lo stile del titolo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Fare clic per modificare gli stili del testo dello schema</a:t>
            </a:r>
          </a:p>
          <a:p>
            <a:pPr lvl="1"/>
            <a:r>
              <a:rPr lang="en-GB" smtClean="0"/>
              <a:t>Secondo livello</a:t>
            </a:r>
          </a:p>
          <a:p>
            <a:pPr lvl="2"/>
            <a:r>
              <a:rPr lang="en-GB" smtClean="0"/>
              <a:t>Terzo livello</a:t>
            </a:r>
          </a:p>
          <a:p>
            <a:pPr lvl="3"/>
            <a:r>
              <a:rPr lang="en-GB" smtClean="0"/>
              <a:t>Quarto livello</a:t>
            </a:r>
          </a:p>
          <a:p>
            <a:pPr lvl="4"/>
            <a:r>
              <a:rPr lang="en-GB" smtClean="0"/>
              <a:t>Quinto livello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spcBef>
                <a:spcPct val="0"/>
              </a:spcBef>
              <a:defRPr sz="14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spcBef>
                <a:spcPct val="0"/>
              </a:spcBef>
              <a:defRPr sz="14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spcBef>
                <a:spcPct val="0"/>
              </a:spcBef>
              <a:defRPr sz="1400" b="0">
                <a:latin typeface="Arial" pitchFamily="34" charset="0"/>
                <a:cs typeface="+mn-cs"/>
              </a:defRPr>
            </a:lvl1pPr>
          </a:lstStyle>
          <a:p>
            <a:pPr>
              <a:defRPr/>
            </a:pPr>
            <a:fld id="{3B8CA64F-1385-412F-AF82-6F801F649E28}" type="slidenum">
              <a:rPr lang="en-GB"/>
              <a:pPr>
                <a:defRPr/>
              </a:pPr>
              <a:t>‹N›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gif"/><Relationship Id="rId3" Type="http://schemas.openxmlformats.org/officeDocument/2006/relationships/image" Target="../media/image9.jpeg"/><Relationship Id="rId7" Type="http://schemas.openxmlformats.org/officeDocument/2006/relationships/image" Target="../media/image13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gif"/><Relationship Id="rId10" Type="http://schemas.openxmlformats.org/officeDocument/2006/relationships/image" Target="../media/image3.jpeg"/><Relationship Id="rId4" Type="http://schemas.openxmlformats.org/officeDocument/2006/relationships/image" Target="../media/image10.jpeg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image" Target="../media/image17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10" Type="http://schemas.openxmlformats.org/officeDocument/2006/relationships/image" Target="../media/image21.jpeg"/><Relationship Id="rId4" Type="http://schemas.openxmlformats.org/officeDocument/2006/relationships/image" Target="../media/image18.jpeg"/><Relationship Id="rId9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1.emf"/><Relationship Id="rId18" Type="http://schemas.openxmlformats.org/officeDocument/2006/relationships/image" Target="../media/image46.emf"/><Relationship Id="rId26" Type="http://schemas.openxmlformats.org/officeDocument/2006/relationships/image" Target="../media/image54.emf"/><Relationship Id="rId39" Type="http://schemas.openxmlformats.org/officeDocument/2006/relationships/image" Target="../media/image67.emf"/><Relationship Id="rId21" Type="http://schemas.openxmlformats.org/officeDocument/2006/relationships/image" Target="../media/image49.emf"/><Relationship Id="rId34" Type="http://schemas.openxmlformats.org/officeDocument/2006/relationships/image" Target="../media/image62.emf"/><Relationship Id="rId42" Type="http://schemas.openxmlformats.org/officeDocument/2006/relationships/image" Target="../media/image70.emf"/><Relationship Id="rId47" Type="http://schemas.openxmlformats.org/officeDocument/2006/relationships/image" Target="../media/image75.emf"/><Relationship Id="rId50" Type="http://schemas.openxmlformats.org/officeDocument/2006/relationships/image" Target="../media/image78.emf"/><Relationship Id="rId55" Type="http://schemas.openxmlformats.org/officeDocument/2006/relationships/image" Target="../media/image83.emf"/><Relationship Id="rId7" Type="http://schemas.openxmlformats.org/officeDocument/2006/relationships/image" Target="../media/image35.emf"/><Relationship Id="rId12" Type="http://schemas.openxmlformats.org/officeDocument/2006/relationships/image" Target="../media/image40.emf"/><Relationship Id="rId17" Type="http://schemas.openxmlformats.org/officeDocument/2006/relationships/image" Target="../media/image45.emf"/><Relationship Id="rId25" Type="http://schemas.openxmlformats.org/officeDocument/2006/relationships/image" Target="../media/image53.emf"/><Relationship Id="rId33" Type="http://schemas.openxmlformats.org/officeDocument/2006/relationships/image" Target="../media/image61.emf"/><Relationship Id="rId38" Type="http://schemas.openxmlformats.org/officeDocument/2006/relationships/image" Target="../media/image66.emf"/><Relationship Id="rId46" Type="http://schemas.openxmlformats.org/officeDocument/2006/relationships/image" Target="../media/image74.emf"/><Relationship Id="rId2" Type="http://schemas.openxmlformats.org/officeDocument/2006/relationships/image" Target="../media/image30.emf"/><Relationship Id="rId16" Type="http://schemas.openxmlformats.org/officeDocument/2006/relationships/image" Target="../media/image44.emf"/><Relationship Id="rId20" Type="http://schemas.openxmlformats.org/officeDocument/2006/relationships/image" Target="../media/image48.emf"/><Relationship Id="rId29" Type="http://schemas.openxmlformats.org/officeDocument/2006/relationships/image" Target="../media/image57.emf"/><Relationship Id="rId41" Type="http://schemas.openxmlformats.org/officeDocument/2006/relationships/image" Target="../media/image69.emf"/><Relationship Id="rId54" Type="http://schemas.openxmlformats.org/officeDocument/2006/relationships/image" Target="../media/image8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emf"/><Relationship Id="rId11" Type="http://schemas.openxmlformats.org/officeDocument/2006/relationships/image" Target="../media/image39.emf"/><Relationship Id="rId24" Type="http://schemas.openxmlformats.org/officeDocument/2006/relationships/image" Target="../media/image52.emf"/><Relationship Id="rId32" Type="http://schemas.openxmlformats.org/officeDocument/2006/relationships/image" Target="../media/image60.emf"/><Relationship Id="rId37" Type="http://schemas.openxmlformats.org/officeDocument/2006/relationships/image" Target="../media/image65.emf"/><Relationship Id="rId40" Type="http://schemas.openxmlformats.org/officeDocument/2006/relationships/image" Target="../media/image68.emf"/><Relationship Id="rId45" Type="http://schemas.openxmlformats.org/officeDocument/2006/relationships/image" Target="../media/image73.emf"/><Relationship Id="rId53" Type="http://schemas.openxmlformats.org/officeDocument/2006/relationships/image" Target="../media/image81.emf"/><Relationship Id="rId5" Type="http://schemas.openxmlformats.org/officeDocument/2006/relationships/image" Target="../media/image33.emf"/><Relationship Id="rId15" Type="http://schemas.openxmlformats.org/officeDocument/2006/relationships/image" Target="../media/image43.emf"/><Relationship Id="rId23" Type="http://schemas.openxmlformats.org/officeDocument/2006/relationships/image" Target="../media/image51.emf"/><Relationship Id="rId28" Type="http://schemas.openxmlformats.org/officeDocument/2006/relationships/image" Target="../media/image56.emf"/><Relationship Id="rId36" Type="http://schemas.openxmlformats.org/officeDocument/2006/relationships/image" Target="../media/image64.emf"/><Relationship Id="rId49" Type="http://schemas.openxmlformats.org/officeDocument/2006/relationships/image" Target="../media/image77.emf"/><Relationship Id="rId10" Type="http://schemas.openxmlformats.org/officeDocument/2006/relationships/image" Target="../media/image38.emf"/><Relationship Id="rId19" Type="http://schemas.openxmlformats.org/officeDocument/2006/relationships/image" Target="../media/image47.emf"/><Relationship Id="rId31" Type="http://schemas.openxmlformats.org/officeDocument/2006/relationships/image" Target="../media/image59.emf"/><Relationship Id="rId44" Type="http://schemas.openxmlformats.org/officeDocument/2006/relationships/image" Target="../media/image72.emf"/><Relationship Id="rId52" Type="http://schemas.openxmlformats.org/officeDocument/2006/relationships/image" Target="../media/image80.emf"/><Relationship Id="rId4" Type="http://schemas.openxmlformats.org/officeDocument/2006/relationships/image" Target="../media/image32.emf"/><Relationship Id="rId9" Type="http://schemas.openxmlformats.org/officeDocument/2006/relationships/image" Target="../media/image37.emf"/><Relationship Id="rId14" Type="http://schemas.openxmlformats.org/officeDocument/2006/relationships/image" Target="../media/image42.emf"/><Relationship Id="rId22" Type="http://schemas.openxmlformats.org/officeDocument/2006/relationships/image" Target="../media/image50.emf"/><Relationship Id="rId27" Type="http://schemas.openxmlformats.org/officeDocument/2006/relationships/image" Target="../media/image55.emf"/><Relationship Id="rId30" Type="http://schemas.openxmlformats.org/officeDocument/2006/relationships/image" Target="../media/image58.emf"/><Relationship Id="rId35" Type="http://schemas.openxmlformats.org/officeDocument/2006/relationships/image" Target="../media/image63.emf"/><Relationship Id="rId43" Type="http://schemas.openxmlformats.org/officeDocument/2006/relationships/image" Target="../media/image71.emf"/><Relationship Id="rId48" Type="http://schemas.openxmlformats.org/officeDocument/2006/relationships/image" Target="../media/image76.emf"/><Relationship Id="rId56" Type="http://schemas.openxmlformats.org/officeDocument/2006/relationships/image" Target="../media/image84.emf"/><Relationship Id="rId8" Type="http://schemas.openxmlformats.org/officeDocument/2006/relationships/image" Target="../media/image36.emf"/><Relationship Id="rId51" Type="http://schemas.openxmlformats.org/officeDocument/2006/relationships/image" Target="../media/image79.emf"/><Relationship Id="rId3" Type="http://schemas.openxmlformats.org/officeDocument/2006/relationships/image" Target="../media/image31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5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6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3" Type="http://schemas.openxmlformats.org/officeDocument/2006/relationships/image" Target="../media/image2.png"/><Relationship Id="rId7" Type="http://schemas.openxmlformats.org/officeDocument/2006/relationships/image" Target="../media/image8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3.jpeg"/><Relationship Id="rId9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990600"/>
            <a:ext cx="8458200" cy="4495800"/>
          </a:xfrm>
          <a:noFill/>
        </p:spPr>
        <p:txBody>
          <a:bodyPr/>
          <a:lstStyle/>
          <a:p>
            <a:pPr eaLnBrk="1" hangingPunct="1">
              <a:spcBef>
                <a:spcPts val="600"/>
              </a:spcBef>
              <a:defRPr/>
            </a:pPr>
            <a:r>
              <a:rPr lang="en-GB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GMOS: </a:t>
            </a:r>
            <a:br>
              <a:rPr lang="en-GB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 GEO Initiative to Support the Global Treaty</a:t>
            </a:r>
            <a:br>
              <a:rPr lang="en-GB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GB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GB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GB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GB" sz="1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Nicola Pirrone</a:t>
            </a:r>
            <a:br>
              <a:rPr lang="en-GB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1800" b="1" dirty="0" smtClean="0">
                <a:solidFill>
                  <a:srgbClr val="000099"/>
                </a:solidFill>
                <a:latin typeface="+mn-lt"/>
              </a:rPr>
              <a:t>GMOS Coordinator</a:t>
            </a:r>
            <a:r>
              <a:rPr lang="en-GB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/>
            </a:r>
            <a:br>
              <a:rPr lang="en-GB" sz="20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r>
              <a:rPr lang="en-GB" sz="1800" dirty="0" smtClean="0">
                <a:solidFill>
                  <a:srgbClr val="000099"/>
                </a:solidFill>
                <a:latin typeface="+mn-lt"/>
              </a:rPr>
              <a:t>CNR – Institute of Atmospheric Pollution Research, Rome, Italy</a:t>
            </a:r>
            <a:br>
              <a:rPr lang="en-GB" sz="1800" dirty="0" smtClean="0">
                <a:solidFill>
                  <a:srgbClr val="000099"/>
                </a:solidFill>
                <a:latin typeface="+mn-lt"/>
              </a:rPr>
            </a:br>
            <a:r>
              <a:rPr lang="en-GB" sz="1800" dirty="0" smtClean="0">
                <a:solidFill>
                  <a:srgbClr val="000099"/>
                </a:solidFill>
                <a:latin typeface="+mn-lt"/>
              </a:rPr>
              <a:t/>
            </a:r>
            <a:br>
              <a:rPr lang="en-GB" sz="1800" dirty="0" smtClean="0">
                <a:solidFill>
                  <a:srgbClr val="000099"/>
                </a:solidFill>
                <a:latin typeface="+mn-lt"/>
              </a:rPr>
            </a:br>
            <a:r>
              <a:rPr lang="en-GB" sz="1800" dirty="0" smtClean="0">
                <a:solidFill>
                  <a:srgbClr val="000099"/>
                </a:solidFill>
                <a:latin typeface="+mn-lt"/>
              </a:rPr>
              <a:t/>
            </a:r>
            <a:br>
              <a:rPr lang="en-GB" sz="1800" dirty="0" smtClean="0">
                <a:solidFill>
                  <a:srgbClr val="000099"/>
                </a:solidFill>
                <a:latin typeface="+mn-lt"/>
              </a:rPr>
            </a:br>
            <a:r>
              <a:rPr lang="en-GB" sz="1800" b="1" dirty="0" smtClean="0">
                <a:solidFill>
                  <a:srgbClr val="000099"/>
                </a:solidFill>
                <a:latin typeface="+mn-lt"/>
              </a:rPr>
              <a:t>GEPW-7</a:t>
            </a:r>
            <a:r>
              <a:rPr lang="en-GB" sz="1800" dirty="0" smtClean="0">
                <a:solidFill>
                  <a:srgbClr val="000099"/>
                </a:solidFill>
                <a:latin typeface="+mn-lt"/>
              </a:rPr>
              <a:t/>
            </a:r>
            <a:br>
              <a:rPr lang="en-GB" sz="1800" dirty="0" smtClean="0">
                <a:solidFill>
                  <a:srgbClr val="000099"/>
                </a:solidFill>
                <a:latin typeface="+mn-lt"/>
              </a:rPr>
            </a:br>
            <a:r>
              <a:rPr lang="en-GB" sz="1800" dirty="0" smtClean="0">
                <a:solidFill>
                  <a:srgbClr val="000099"/>
                </a:solidFill>
                <a:latin typeface="+mn-lt"/>
              </a:rPr>
              <a:t>15-16 April 2013, Barcelona</a:t>
            </a:r>
            <a:endParaRPr lang="en-GB" sz="2000" dirty="0">
              <a:solidFill>
                <a:srgbClr val="FFC000"/>
              </a:solidFill>
              <a:latin typeface="+mn-lt"/>
            </a:endParaRPr>
          </a:p>
        </p:txBody>
      </p:sp>
      <p:grpSp>
        <p:nvGrpSpPr>
          <p:cNvPr id="7173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7175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7176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18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7178" name="Immagine 18" descr="logo_arial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3" name="Immagine 9" descr="fp7-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077200" y="0"/>
            <a:ext cx="1066800" cy="86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gmos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1649499" cy="685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1" descr="C:\Users\cinnix\Desktop\GMOS_cruises_flight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428176" y="770037"/>
            <a:ext cx="5715824" cy="4041886"/>
          </a:xfrm>
          <a:prstGeom prst="rect">
            <a:avLst/>
          </a:prstGeom>
          <a:noFill/>
        </p:spPr>
      </p:pic>
      <p:pic>
        <p:nvPicPr>
          <p:cNvPr id="4" name="Picture 10" descr="C:\International Workshop_May 2004\PRESENTATIONS\fOTO\Automated Syste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2358" y="769578"/>
            <a:ext cx="1531937" cy="1226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9" descr="http://t3.gstatic.com/images?q=tbn:ANd9GcSgIgH9RG3rL0xyxht8YpzyrLiL3Jx74udDjVannGPQZS-rEDo-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08361" y="830658"/>
            <a:ext cx="1669721" cy="11417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4" descr="E:\temp\ovali\rrs-james-cook.gif"/>
          <p:cNvPicPr>
            <a:picLocks noChangeArrowheads="1"/>
          </p:cNvPicPr>
          <p:nvPr/>
        </p:nvPicPr>
        <p:blipFill>
          <a:blip r:embed="rId5" cstate="print">
            <a:lum bright="-20000"/>
          </a:blip>
          <a:srcRect/>
          <a:stretch>
            <a:fillRect/>
          </a:stretch>
        </p:blipFill>
        <p:spPr bwMode="auto">
          <a:xfrm>
            <a:off x="3431633" y="4421160"/>
            <a:ext cx="2337178" cy="1801535"/>
          </a:xfrm>
          <a:prstGeom prst="rect">
            <a:avLst/>
          </a:prstGeom>
          <a:noFill/>
        </p:spPr>
      </p:pic>
      <p:pic>
        <p:nvPicPr>
          <p:cNvPr id="8" name="Picture 35" descr="E:\temp\ovali\rv_oceania.gif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38830" y="4431591"/>
            <a:ext cx="2337178" cy="1801535"/>
          </a:xfrm>
          <a:prstGeom prst="rect">
            <a:avLst/>
          </a:prstGeom>
          <a:noFill/>
        </p:spPr>
      </p:pic>
      <p:pic>
        <p:nvPicPr>
          <p:cNvPr id="9" name="Picture 36" descr="E:\temp\ovali\urania_1.gif"/>
          <p:cNvPicPr>
            <a:picLocks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6642" y="2368073"/>
            <a:ext cx="2337178" cy="1801535"/>
          </a:xfrm>
          <a:prstGeom prst="rect">
            <a:avLst/>
          </a:prstGeom>
          <a:noFill/>
        </p:spPr>
      </p:pic>
      <p:pic>
        <p:nvPicPr>
          <p:cNvPr id="10" name="Picture 37" descr="E:\temp\ovali\polarstern.gif"/>
          <p:cNvPicPr>
            <a:picLocks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1401" y="4483351"/>
            <a:ext cx="2337178" cy="1801535"/>
          </a:xfrm>
          <a:prstGeom prst="rect">
            <a:avLst/>
          </a:prstGeom>
          <a:noFill/>
        </p:spPr>
      </p:pic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sp>
        <p:nvSpPr>
          <p:cNvPr id="15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Oceanographic-Based Observation System</a:t>
            </a:r>
            <a:endParaRPr lang="en-GB" sz="2400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 descr="rotta_NUOVA_completa_2000-2009-2010-2011-2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32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8915" name="Picture 21" descr="Urani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43600" y="0"/>
            <a:ext cx="3200400" cy="20671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6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8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066800"/>
            <a:ext cx="7388225" cy="4518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077199" y="6414464"/>
            <a:ext cx="1066801" cy="443536"/>
          </a:xfrm>
          <a:prstGeom prst="rect">
            <a:avLst/>
          </a:prstGeom>
        </p:spPr>
      </p:pic>
      <p:pic>
        <p:nvPicPr>
          <p:cNvPr id="12" name="Picture 10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905000"/>
            <a:ext cx="6853231" cy="299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9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11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3" name="Immagine 18" descr="logo_arial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6" name="Immagine 9" descr="fp7-logo.gif"/>
          <p:cNvPicPr>
            <a:picLocks noChangeAspect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Immagine 16" descr="gmos_logo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sp>
        <p:nvSpPr>
          <p:cNvPr id="18" name="Rectangle 2"/>
          <p:cNvSpPr>
            <a:spLocks noChangeArrowheads="1"/>
          </p:cNvSpPr>
          <p:nvPr/>
        </p:nvSpPr>
        <p:spPr bwMode="auto">
          <a:xfrm>
            <a:off x="457200" y="76200"/>
            <a:ext cx="822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</a:rPr>
              <a:t>Aircraft-Based </a:t>
            </a:r>
            <a:r>
              <a:rPr lang="en-GB" sz="24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</a:rPr>
              <a:t>Tropospheric</a:t>
            </a:r>
            <a:r>
              <a:rPr lang="en-GB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Times New Roman"/>
                <a:cs typeface="Times New Roman"/>
              </a:rPr>
              <a:t> Program</a:t>
            </a:r>
            <a:endParaRPr lang="en-GB" sz="24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+mn-cs"/>
            </a:endParaRPr>
          </a:p>
        </p:txBody>
      </p:sp>
      <p:sp>
        <p:nvSpPr>
          <p:cNvPr id="19" name="Line 3"/>
          <p:cNvSpPr>
            <a:spLocks noChangeShapeType="1"/>
          </p:cNvSpPr>
          <p:nvPr/>
        </p:nvSpPr>
        <p:spPr bwMode="auto">
          <a:xfrm>
            <a:off x="152400" y="6096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grpSp>
        <p:nvGrpSpPr>
          <p:cNvPr id="21" name="Gruppo 31"/>
          <p:cNvGrpSpPr/>
          <p:nvPr/>
        </p:nvGrpSpPr>
        <p:grpSpPr>
          <a:xfrm>
            <a:off x="4876800" y="1143000"/>
            <a:ext cx="4086148" cy="2592288"/>
            <a:chOff x="827584" y="836712"/>
            <a:chExt cx="4086148" cy="2592288"/>
          </a:xfrm>
        </p:grpSpPr>
        <p:pic>
          <p:nvPicPr>
            <p:cNvPr id="22" name="Picture 107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827584" y="836712"/>
              <a:ext cx="4086148" cy="2592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" name="Rettangolo 22"/>
            <p:cNvSpPr/>
            <p:nvPr/>
          </p:nvSpPr>
          <p:spPr>
            <a:xfrm>
              <a:off x="827584" y="836712"/>
              <a:ext cx="164641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CASA 212</a:t>
              </a:r>
              <a:endParaRPr lang="it-IT" sz="24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24" name="Gruppo 32"/>
          <p:cNvGrpSpPr/>
          <p:nvPr/>
        </p:nvGrpSpPr>
        <p:grpSpPr>
          <a:xfrm>
            <a:off x="4038600" y="4419600"/>
            <a:ext cx="4888612" cy="1973833"/>
            <a:chOff x="827584" y="3645024"/>
            <a:chExt cx="4888612" cy="1973833"/>
          </a:xfrm>
        </p:grpSpPr>
        <p:pic>
          <p:nvPicPr>
            <p:cNvPr id="25" name="Picture 8" descr="IMG_0193"/>
            <p:cNvPicPr>
              <a:picLocks noChangeAspect="1" noChangeArrowheads="1"/>
            </p:cNvPicPr>
            <p:nvPr/>
          </p:nvPicPr>
          <p:blipFill>
            <a:blip r:embed="rId10" cstate="print"/>
            <a:srcRect l="2614" t="22559" b="28763"/>
            <a:stretch>
              <a:fillRect/>
            </a:stretch>
          </p:blipFill>
          <p:spPr bwMode="auto">
            <a:xfrm>
              <a:off x="827584" y="3645024"/>
              <a:ext cx="4888612" cy="1944216"/>
            </a:xfrm>
            <a:prstGeom prst="rect">
              <a:avLst/>
            </a:prstGeom>
            <a:noFill/>
          </p:spPr>
        </p:pic>
        <p:sp>
          <p:nvSpPr>
            <p:cNvPr id="26" name="Rettangolo 25"/>
            <p:cNvSpPr/>
            <p:nvPr/>
          </p:nvSpPr>
          <p:spPr>
            <a:xfrm>
              <a:off x="827584" y="5157192"/>
              <a:ext cx="2450927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2400" b="1" dirty="0" err="1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Rockwell</a:t>
              </a:r>
              <a:r>
                <a:rPr lang="it-IT" sz="2400" b="1" dirty="0" smtClean="0"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charset="0"/>
                  <a:cs typeface="Arial" charset="0"/>
                </a:rPr>
                <a:t> Turbo</a:t>
              </a:r>
              <a:endParaRPr lang="it-IT" sz="2400" dirty="0">
                <a:solidFill>
                  <a:srgbClr val="FFFF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914400" y="76200"/>
            <a:ext cx="7772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Integration of GMOS with Other Programs</a:t>
            </a:r>
            <a:endParaRPr lang="en-GB" sz="24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152400" y="6096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6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8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0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1" name="CasellaDiTesto 10"/>
          <p:cNvSpPr txBox="1"/>
          <p:nvPr/>
        </p:nvSpPr>
        <p:spPr>
          <a:xfrm>
            <a:off x="914400" y="914400"/>
            <a:ext cx="7467600" cy="4247317"/>
          </a:xfrm>
          <a:prstGeom prst="rect">
            <a:avLst/>
          </a:prstGeom>
          <a:noFill/>
          <a:effectLst/>
        </p:spPr>
        <p:txBody>
          <a:bodyPr wrap="square">
            <a:spAutoFit/>
          </a:bodyPr>
          <a:lstStyle/>
          <a:p>
            <a:pPr marL="266700" lvl="1" indent="-266700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  <a:buFont typeface="Wingdings" pitchFamily="2" charset="2"/>
              <a:buChar char="§"/>
              <a:defRPr/>
            </a:pPr>
            <a:r>
              <a:rPr lang="it-IT" sz="2000" dirty="0" smtClean="0">
                <a:solidFill>
                  <a:srgbClr val="000099"/>
                </a:solidFill>
                <a:latin typeface="+mn-lt"/>
                <a:cs typeface="Arial" pitchFamily="34" charset="0"/>
                <a:sym typeface="Wingdings"/>
              </a:rPr>
              <a:t>U.S. NADP</a:t>
            </a:r>
          </a:p>
          <a:p>
            <a:pPr marL="266700" lvl="1" indent="-266700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  <a:buFont typeface="Wingdings" pitchFamily="2" charset="2"/>
              <a:buChar char="§"/>
              <a:defRPr/>
            </a:pPr>
            <a:r>
              <a:rPr lang="it-IT" sz="2000" dirty="0" smtClean="0">
                <a:solidFill>
                  <a:srgbClr val="000099"/>
                </a:solidFill>
                <a:latin typeface="+mn-lt"/>
                <a:cs typeface="Arial" pitchFamily="34" charset="0"/>
                <a:sym typeface="Wingdings"/>
              </a:rPr>
              <a:t>Environment Canada</a:t>
            </a:r>
            <a:endParaRPr lang="it-IT" sz="2000" b="0" i="1" dirty="0" smtClean="0">
              <a:solidFill>
                <a:srgbClr val="FF0000"/>
              </a:solidFill>
              <a:latin typeface="+mn-lt"/>
              <a:cs typeface="Arial" pitchFamily="34" charset="0"/>
              <a:sym typeface="Wingdings"/>
            </a:endParaRPr>
          </a:p>
          <a:p>
            <a:pPr marL="266700" lvl="1" indent="-266700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  <a:buFont typeface="Wingdings" pitchFamily="2" charset="2"/>
              <a:buChar char="§"/>
              <a:defRPr/>
            </a:pPr>
            <a:r>
              <a:rPr lang="it-IT" sz="2000" dirty="0" smtClean="0">
                <a:solidFill>
                  <a:srgbClr val="000099"/>
                </a:solidFill>
                <a:latin typeface="+mn-lt"/>
                <a:cs typeface="Arial" pitchFamily="34" charset="0"/>
                <a:sym typeface="Wingdings"/>
              </a:rPr>
              <a:t>Ev-K2-CNR</a:t>
            </a:r>
          </a:p>
          <a:p>
            <a:pPr marL="266700" lvl="1" indent="-266700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Norwegian University of Science and Technology (NTNU)</a:t>
            </a:r>
          </a:p>
          <a:p>
            <a:pPr marL="266700" lvl="1" indent="-266700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NOAA</a:t>
            </a:r>
            <a:endParaRPr lang="en-US" sz="2000" b="0" i="1" dirty="0" smtClean="0">
              <a:solidFill>
                <a:srgbClr val="FF0000"/>
              </a:solidFill>
              <a:latin typeface="+mn-lt"/>
              <a:cs typeface="Arial" pitchFamily="34" charset="0"/>
            </a:endParaRPr>
          </a:p>
          <a:p>
            <a:pPr marL="266700" lvl="1" indent="-266700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USEPA-ORD</a:t>
            </a:r>
          </a:p>
          <a:p>
            <a:pPr marL="266700" lvl="1" indent="-266700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Seychelles Bureau of Standards</a:t>
            </a:r>
          </a:p>
          <a:p>
            <a:pPr marL="266700" lvl="1" indent="-266700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University of Washington-Bothell</a:t>
            </a:r>
          </a:p>
          <a:p>
            <a:pPr marL="266700" lvl="1" indent="-266700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Cape Grim Science Program and Macquarie University</a:t>
            </a:r>
          </a:p>
          <a:p>
            <a:pPr marL="266700" lvl="1" indent="-266700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Taiwan EPA and National Central University</a:t>
            </a:r>
          </a:p>
          <a:p>
            <a:pPr marL="266700" lvl="1" indent="-266700">
              <a:spcBef>
                <a:spcPts val="0"/>
              </a:spcBef>
              <a:spcAft>
                <a:spcPts val="600"/>
              </a:spcAft>
              <a:buClr>
                <a:srgbClr val="0000CC"/>
              </a:buClr>
              <a:buFont typeface="Wingdings" pitchFamily="2" charset="2"/>
              <a:buChar char="§"/>
              <a:defRPr/>
            </a:pPr>
            <a:r>
              <a:rPr lang="en-US" sz="2000" dirty="0" smtClean="0">
                <a:solidFill>
                  <a:srgbClr val="000099"/>
                </a:solidFill>
                <a:latin typeface="+mn-lt"/>
                <a:cs typeface="Arial" pitchFamily="34" charset="0"/>
              </a:rPr>
              <a:t>Desert Research Institute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858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GMOS Data Policy Document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85800" y="838200"/>
            <a:ext cx="7924800" cy="4876800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800" b="1" u="sng" dirty="0" smtClean="0">
                <a:solidFill>
                  <a:srgbClr val="FF0000"/>
                </a:solidFill>
              </a:rPr>
              <a:t>Purpose:</a:t>
            </a:r>
            <a:r>
              <a:rPr lang="en-US" sz="2800" b="1" dirty="0" smtClean="0">
                <a:solidFill>
                  <a:srgbClr val="FF0000"/>
                </a:solidFill>
              </a:rPr>
              <a:t> </a:t>
            </a:r>
            <a:r>
              <a:rPr lang="en-US" sz="2800" dirty="0" smtClean="0"/>
              <a:t>Provide guidance for both </a:t>
            </a:r>
            <a:r>
              <a:rPr lang="en-US" sz="2800" b="1" dirty="0" smtClean="0">
                <a:solidFill>
                  <a:srgbClr val="0070C0"/>
                </a:solidFill>
              </a:rPr>
              <a:t>creators</a:t>
            </a:r>
            <a:r>
              <a:rPr lang="en-US" sz="2800" dirty="0" smtClean="0"/>
              <a:t> and </a:t>
            </a:r>
            <a:r>
              <a:rPr lang="en-US" sz="2800" b="1" dirty="0" smtClean="0">
                <a:solidFill>
                  <a:srgbClr val="0070C0"/>
                </a:solidFill>
              </a:rPr>
              <a:t>users</a:t>
            </a:r>
            <a:r>
              <a:rPr lang="en-US" sz="2800" dirty="0" smtClean="0"/>
              <a:t> of GMOS datasets so as to promote </a:t>
            </a:r>
            <a:r>
              <a:rPr lang="en-US" sz="2800" b="1" dirty="0" smtClean="0">
                <a:solidFill>
                  <a:srgbClr val="0070C0"/>
                </a:solidFill>
              </a:rPr>
              <a:t>data sharing </a:t>
            </a:r>
            <a:r>
              <a:rPr lang="en-US" sz="2800" dirty="0" smtClean="0"/>
              <a:t>within and beyond GMOS.</a:t>
            </a:r>
          </a:p>
          <a:p>
            <a:pPr>
              <a:spcAft>
                <a:spcPts val="600"/>
              </a:spcAft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2800" dirty="0" smtClean="0"/>
              <a:t>Developed within the framework of the </a:t>
            </a:r>
            <a:r>
              <a:rPr lang="en-US" sz="2800" b="1" dirty="0" smtClean="0">
                <a:solidFill>
                  <a:srgbClr val="0070C0"/>
                </a:solidFill>
              </a:rPr>
              <a:t>GEOSS Data Sharing Principles</a:t>
            </a:r>
            <a:r>
              <a:rPr lang="en-US" sz="2800" dirty="0" smtClean="0"/>
              <a:t>.</a:t>
            </a:r>
            <a:endParaRPr lang="en-US" sz="2800" dirty="0"/>
          </a:p>
        </p:txBody>
      </p:sp>
      <p:grpSp>
        <p:nvGrpSpPr>
          <p:cNvPr id="4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5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6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7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8" name="Immagine 18" descr="logo_arial.gif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0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609600" y="685800"/>
            <a:ext cx="8229600" cy="5334000"/>
          </a:xfrm>
        </p:spPr>
        <p:txBody>
          <a:bodyPr>
            <a:normAutofit fontScale="70000" lnSpcReduction="20000"/>
          </a:bodyPr>
          <a:lstStyle/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3500" b="1" dirty="0" smtClean="0"/>
              <a:t>What datasets are covered?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0070C0"/>
                </a:solidFill>
              </a:rPr>
              <a:t>Historical and current measurements </a:t>
            </a:r>
            <a:r>
              <a:rPr lang="en-US" sz="3200" dirty="0" smtClean="0"/>
              <a:t>from:</a:t>
            </a:r>
          </a:p>
          <a:p>
            <a:pPr marL="1255713" lvl="1" indent="-514350">
              <a:buFont typeface="+mj-lt"/>
              <a:buAutoNum type="arabicPeriod"/>
            </a:pPr>
            <a:r>
              <a:rPr lang="en-US" sz="3200" dirty="0" smtClean="0"/>
              <a:t>ground-based monitoring sites</a:t>
            </a:r>
          </a:p>
          <a:p>
            <a:pPr marL="1255713" lvl="1" indent="-514350">
              <a:buFont typeface="+mj-lt"/>
              <a:buAutoNum type="arabicPeriod"/>
            </a:pPr>
            <a:r>
              <a:rPr lang="en-US" sz="3200" dirty="0" smtClean="0"/>
              <a:t>oceanographic campaigns</a:t>
            </a:r>
          </a:p>
          <a:p>
            <a:pPr marL="1255713" lvl="1" indent="-514350">
              <a:buFont typeface="+mj-lt"/>
              <a:buAutoNum type="arabicPeriod"/>
            </a:pPr>
            <a:r>
              <a:rPr lang="en-US" sz="3200" dirty="0" smtClean="0"/>
              <a:t>aircraft campaigns.</a:t>
            </a:r>
          </a:p>
          <a:p>
            <a:pPr lvl="1"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0070C0"/>
                </a:solidFill>
              </a:rPr>
              <a:t>Model output</a:t>
            </a:r>
            <a:r>
              <a:rPr lang="en-US" sz="3200" b="1" dirty="0" smtClean="0"/>
              <a:t> </a:t>
            </a:r>
            <a:r>
              <a:rPr lang="en-US" sz="3200" dirty="0" smtClean="0"/>
              <a:t>from regional and global models that are being run in support of GMOS.</a:t>
            </a:r>
          </a:p>
          <a:p>
            <a:pPr>
              <a:buClr>
                <a:srgbClr val="0070C0"/>
              </a:buClr>
              <a:buFont typeface="Wingdings" pitchFamily="2" charset="2"/>
              <a:buChar char="Ø"/>
            </a:pPr>
            <a:r>
              <a:rPr lang="en-US" sz="3500" b="1" dirty="0" smtClean="0"/>
              <a:t>What </a:t>
            </a:r>
            <a:r>
              <a:rPr lang="en-US" sz="3500" b="1" dirty="0" smtClean="0"/>
              <a:t>is the content </a:t>
            </a:r>
            <a:r>
              <a:rPr lang="en-US" sz="3500" b="1" dirty="0" smtClean="0"/>
              <a:t>of the </a:t>
            </a:r>
            <a:r>
              <a:rPr lang="en-US" sz="3500" b="1" dirty="0" smtClean="0"/>
              <a:t>DPD?</a:t>
            </a:r>
            <a:endParaRPr lang="en-US" sz="3500" b="1" dirty="0" smtClean="0"/>
          </a:p>
          <a:p>
            <a:pPr lvl="1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200" dirty="0" smtClean="0"/>
              <a:t>Definitions of </a:t>
            </a:r>
            <a:r>
              <a:rPr lang="en-US" sz="3200" b="1" dirty="0" smtClean="0">
                <a:solidFill>
                  <a:srgbClr val="0070C0"/>
                </a:solidFill>
              </a:rPr>
              <a:t>key terms</a:t>
            </a:r>
          </a:p>
          <a:p>
            <a:pPr lvl="1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200" dirty="0" smtClean="0"/>
              <a:t>Description of the </a:t>
            </a:r>
            <a:r>
              <a:rPr lang="en-US" sz="3200" b="1" dirty="0" smtClean="0">
                <a:solidFill>
                  <a:srgbClr val="0070C0"/>
                </a:solidFill>
              </a:rPr>
              <a:t>GMOS Spatial Data Infrastructure (SDI)</a:t>
            </a:r>
          </a:p>
          <a:p>
            <a:pPr lvl="1">
              <a:buClr>
                <a:srgbClr val="0070C0"/>
              </a:buClr>
              <a:buFont typeface="Wingdings" pitchFamily="2" charset="2"/>
              <a:buChar char="§"/>
            </a:pPr>
            <a:r>
              <a:rPr lang="en-US" sz="3200" b="1" dirty="0" smtClean="0">
                <a:solidFill>
                  <a:srgbClr val="0070C0"/>
                </a:solidFill>
              </a:rPr>
              <a:t>Conditions of use</a:t>
            </a:r>
            <a:r>
              <a:rPr lang="en-US" sz="3200" b="1" dirty="0" smtClean="0"/>
              <a:t> </a:t>
            </a:r>
            <a:r>
              <a:rPr lang="en-US" sz="3200" dirty="0" smtClean="0"/>
              <a:t>for data creators and data users</a:t>
            </a:r>
          </a:p>
          <a:p>
            <a:pPr lvl="2"/>
            <a:r>
              <a:rPr lang="en-US" sz="2900" dirty="0" smtClean="0"/>
              <a:t>How to submit/access data and metadata</a:t>
            </a:r>
          </a:p>
          <a:p>
            <a:pPr lvl="2"/>
            <a:r>
              <a:rPr lang="en-US" sz="2900" dirty="0" smtClean="0"/>
              <a:t>Data storage and availability</a:t>
            </a:r>
          </a:p>
          <a:p>
            <a:pPr lvl="2"/>
            <a:r>
              <a:rPr lang="en-US" sz="2900" dirty="0" smtClean="0"/>
              <a:t>Embargo periods and License agreements</a:t>
            </a:r>
          </a:p>
          <a:p>
            <a:pPr lvl="2"/>
            <a:r>
              <a:rPr lang="en-US" sz="2900" dirty="0" smtClean="0"/>
              <a:t>Acknowledgements in publication</a:t>
            </a:r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096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GMOS Data Policy Document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4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7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9" name="Immagine 18" descr="logo_arial.gif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1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36499" y="4311576"/>
            <a:ext cx="3032401" cy="16504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87064" y="1466526"/>
            <a:ext cx="1988394" cy="125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Rettangolo 6"/>
          <p:cNvSpPr/>
          <p:nvPr/>
        </p:nvSpPr>
        <p:spPr>
          <a:xfrm>
            <a:off x="6433580" y="990600"/>
            <a:ext cx="2054812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FF00"/>
                </a:solidFill>
              </a:rPr>
              <a:t>e-logbook</a:t>
            </a:r>
            <a:endParaRPr lang="en-GB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/>
          <a:srcRect t="25964"/>
          <a:stretch>
            <a:fillRect/>
          </a:stretch>
        </p:blipFill>
        <p:spPr bwMode="auto">
          <a:xfrm>
            <a:off x="253731" y="1291907"/>
            <a:ext cx="2415007" cy="12247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" name="Rettangolo 9"/>
          <p:cNvSpPr/>
          <p:nvPr/>
        </p:nvSpPr>
        <p:spPr>
          <a:xfrm>
            <a:off x="653882" y="990600"/>
            <a:ext cx="1692503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SOPs</a:t>
            </a:r>
            <a:endParaRPr lang="en-GB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Rettangolo 10"/>
          <p:cNvSpPr/>
          <p:nvPr/>
        </p:nvSpPr>
        <p:spPr>
          <a:xfrm>
            <a:off x="3673133" y="990600"/>
            <a:ext cx="1692503" cy="40011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GB" sz="2000" b="1" dirty="0" smtClean="0">
                <a:solidFill>
                  <a:srgbClr val="FFFF00"/>
                </a:solidFill>
              </a:rPr>
              <a:t>raw data dB</a:t>
            </a:r>
            <a:endParaRPr lang="en-GB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3" name="Connettore 2 12"/>
          <p:cNvCxnSpPr>
            <a:stCxn id="5124" idx="2"/>
            <a:endCxn id="37" idx="1"/>
          </p:cNvCxnSpPr>
          <p:nvPr/>
        </p:nvCxnSpPr>
        <p:spPr>
          <a:xfrm rot="16200000" flipH="1">
            <a:off x="2156088" y="1821831"/>
            <a:ext cx="979186" cy="2368893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>
            <a:stCxn id="23" idx="3"/>
            <a:endCxn id="37" idx="0"/>
          </p:cNvCxnSpPr>
          <p:nvPr/>
        </p:nvCxnSpPr>
        <p:spPr>
          <a:xfrm rot="16200000" flipH="1">
            <a:off x="4248509" y="2883308"/>
            <a:ext cx="603851" cy="862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2 16"/>
          <p:cNvCxnSpPr>
            <a:stCxn id="5123" idx="2"/>
            <a:endCxn id="37" idx="3"/>
          </p:cNvCxnSpPr>
          <p:nvPr/>
        </p:nvCxnSpPr>
        <p:spPr>
          <a:xfrm rot="5400000">
            <a:off x="5994239" y="2008849"/>
            <a:ext cx="772150" cy="220189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Disco magnetico 22"/>
          <p:cNvSpPr/>
          <p:nvPr/>
        </p:nvSpPr>
        <p:spPr>
          <a:xfrm>
            <a:off x="4140679" y="1567779"/>
            <a:ext cx="810883" cy="1017917"/>
          </a:xfrm>
          <a:prstGeom prst="flowChartMagneticDisk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6" name="Rettangolo 25"/>
          <p:cNvSpPr/>
          <p:nvPr/>
        </p:nvSpPr>
        <p:spPr>
          <a:xfrm>
            <a:off x="3812874" y="4138452"/>
            <a:ext cx="1466491" cy="414068"/>
          </a:xfrm>
          <a:prstGeom prst="rect">
            <a:avLst/>
          </a:prstGeom>
          <a:solidFill>
            <a:srgbClr val="7030A0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QA/QC </a:t>
            </a:r>
            <a:r>
              <a:rPr lang="it-IT" sz="2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dB</a:t>
            </a:r>
            <a:endParaRPr lang="it-IT" sz="2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7" name="Elaborazione predefinita 36"/>
          <p:cNvSpPr/>
          <p:nvPr/>
        </p:nvSpPr>
        <p:spPr>
          <a:xfrm>
            <a:off x="3830128" y="3189547"/>
            <a:ext cx="1449238" cy="612648"/>
          </a:xfrm>
          <a:prstGeom prst="flowChartPredefinedProcess">
            <a:avLst/>
          </a:prstGeom>
          <a:solidFill>
            <a:srgbClr val="FF9933"/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QA/QC</a:t>
            </a:r>
            <a:endParaRPr lang="it-IT" sz="2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47" name="Connettore 2 46"/>
          <p:cNvCxnSpPr>
            <a:stCxn id="37" idx="2"/>
            <a:endCxn id="26" idx="0"/>
          </p:cNvCxnSpPr>
          <p:nvPr/>
        </p:nvCxnSpPr>
        <p:spPr>
          <a:xfrm rot="5400000">
            <a:off x="4382306" y="3966010"/>
            <a:ext cx="336257" cy="8627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19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20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22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25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27" name="Titolo 1"/>
          <p:cNvSpPr txBox="1">
            <a:spLocks/>
          </p:cNvSpPr>
          <p:nvPr/>
        </p:nvSpPr>
        <p:spPr>
          <a:xfrm>
            <a:off x="457200" y="0"/>
            <a:ext cx="8229600" cy="609600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GMOS QA/QC</a:t>
            </a:r>
            <a:r>
              <a:rPr kumimoji="0" lang="en-US" sz="2800" b="1" i="0" u="none" strike="noStrike" kern="0" cap="none" spc="0" normalizeH="0" noProof="0" dirty="0" smtClean="0">
                <a:ln>
                  <a:noFill/>
                </a:ln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Management System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29" name="Immagine 9" descr="fp7-logo.g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magine 29" descr="gmos_logo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609600"/>
          </a:xfrm>
        </p:spPr>
        <p:txBody>
          <a:bodyPr/>
          <a:lstStyle/>
          <a:p>
            <a:r>
              <a:rPr lang="en-US" sz="28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GMOS Data Policy &amp; QA/QC</a:t>
            </a:r>
            <a:endParaRPr lang="en-US" sz="2800" b="1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4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9" name="Immagine 18" descr="logo_arial.gif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1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sp>
        <p:nvSpPr>
          <p:cNvPr id="14" name="Rettangolo 13"/>
          <p:cNvSpPr/>
          <p:nvPr/>
        </p:nvSpPr>
        <p:spPr>
          <a:xfrm>
            <a:off x="990600" y="1143000"/>
            <a:ext cx="70104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>
              <a:buClr>
                <a:srgbClr val="0070C0"/>
              </a:buClr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Workshop on QA/QC </a:t>
            </a:r>
          </a:p>
          <a:p>
            <a:pPr lvl="1" algn="ctr">
              <a:buClr>
                <a:srgbClr val="0070C0"/>
              </a:buClr>
            </a:pP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planned for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10-12 June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2013 in Rome 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914400" y="76200"/>
            <a:ext cx="7772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Global Scale Atmospheric Modeling</a:t>
            </a:r>
            <a:endParaRPr lang="en-GB" sz="28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152400" y="6096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6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8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0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38200" y="685800"/>
            <a:ext cx="7543800" cy="565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914400" y="76200"/>
            <a:ext cx="7772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Global Scale Atmospheric Modeling</a:t>
            </a:r>
            <a:endParaRPr lang="en-GB" sz="28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152400" y="6096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3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0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4692" y="650171"/>
            <a:ext cx="7557308" cy="5674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457200" y="76200"/>
            <a:ext cx="822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355600" indent="-355600" algn="ctr">
              <a:lnSpc>
                <a:spcPct val="80000"/>
              </a:lnSpc>
              <a:spcBef>
                <a:spcPct val="20000"/>
              </a:spcBef>
              <a:spcAft>
                <a:spcPct val="30000"/>
              </a:spcAft>
              <a:defRPr/>
            </a:pPr>
            <a:r>
              <a:rPr lang="en-GB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+mn-cs"/>
                <a:sym typeface="Wingdings" pitchFamily="2" charset="2"/>
              </a:rPr>
              <a:t>GMOS Goal</a:t>
            </a:r>
          </a:p>
        </p:txBody>
      </p:sp>
      <p:sp>
        <p:nvSpPr>
          <p:cNvPr id="8195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8199" name="Rettangolo 13"/>
          <p:cNvSpPr>
            <a:spLocks noChangeArrowheads="1"/>
          </p:cNvSpPr>
          <p:nvPr/>
        </p:nvSpPr>
        <p:spPr bwMode="auto">
          <a:xfrm>
            <a:off x="762000" y="990600"/>
            <a:ext cx="7543800" cy="2308225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GB" sz="2400" b="0" dirty="0">
                <a:ea typeface="Times New Roman" pitchFamily="18" charset="0"/>
              </a:rPr>
              <a:t>To establish a </a:t>
            </a:r>
            <a:r>
              <a:rPr lang="en-GB" sz="2400" dirty="0">
                <a:ea typeface="Times New Roman" pitchFamily="18" charset="0"/>
              </a:rPr>
              <a:t>Global Observation System for Mercury</a:t>
            </a:r>
            <a:r>
              <a:rPr lang="en-GB" sz="2400" b="0" dirty="0">
                <a:ea typeface="Times New Roman" pitchFamily="18" charset="0"/>
              </a:rPr>
              <a:t> able to provide ambient concentrations and deposition fluxes of mercury species around the world, by combining observations from permanent ground-based stations,  and from </a:t>
            </a:r>
            <a:r>
              <a:rPr lang="en-GB" sz="2400" b="0" i="1" dirty="0" smtClean="0">
                <a:ea typeface="Times New Roman" pitchFamily="18" charset="0"/>
              </a:rPr>
              <a:t>ad-hoc</a:t>
            </a:r>
            <a:r>
              <a:rPr lang="en-GB" sz="2400" b="0" dirty="0" smtClean="0">
                <a:ea typeface="Times New Roman" pitchFamily="18" charset="0"/>
              </a:rPr>
              <a:t> oceanographic </a:t>
            </a:r>
            <a:r>
              <a:rPr lang="en-GB" sz="2400" b="0" dirty="0">
                <a:ea typeface="Times New Roman" pitchFamily="18" charset="0"/>
              </a:rPr>
              <a:t>and </a:t>
            </a:r>
            <a:r>
              <a:rPr lang="en-GB" sz="2400" b="0" dirty="0" err="1">
                <a:ea typeface="Times New Roman" pitchFamily="18" charset="0"/>
              </a:rPr>
              <a:t>tropospheric</a:t>
            </a:r>
            <a:r>
              <a:rPr lang="en-GB" sz="2400" b="0" dirty="0">
                <a:ea typeface="Times New Roman" pitchFamily="18" charset="0"/>
              </a:rPr>
              <a:t> measurement campaigns.</a:t>
            </a:r>
            <a:endParaRPr lang="it-IT" sz="2400" b="0" dirty="0">
              <a:ea typeface="Times New Roman" pitchFamily="18" charset="0"/>
            </a:endParaRPr>
          </a:p>
        </p:txBody>
      </p:sp>
      <p:pic>
        <p:nvPicPr>
          <p:cNvPr id="13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3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2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8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0" name="Immagine 18" descr="logo_arial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10793" y="0"/>
            <a:ext cx="9154793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914400" y="76200"/>
            <a:ext cx="7772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GMOS Spatial Data Infrastructure</a:t>
            </a:r>
            <a:endParaRPr lang="en-GB" sz="28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152400" y="6096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54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55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56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57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58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" name="CasellaDiTesto 13"/>
          <p:cNvSpPr txBox="1"/>
          <p:nvPr/>
        </p:nvSpPr>
        <p:spPr>
          <a:xfrm>
            <a:off x="609600" y="990600"/>
            <a:ext cx="7924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800" dirty="0" smtClean="0">
                <a:solidFill>
                  <a:srgbClr val="000099"/>
                </a:solidFill>
              </a:rPr>
              <a:t>The SDI </a:t>
            </a:r>
            <a:r>
              <a:rPr lang="it-IT" sz="2800" dirty="0" err="1" smtClean="0">
                <a:solidFill>
                  <a:srgbClr val="000099"/>
                </a:solidFill>
              </a:rPr>
              <a:t>may</a:t>
            </a:r>
            <a:r>
              <a:rPr lang="it-IT" sz="2800" dirty="0" smtClean="0">
                <a:solidFill>
                  <a:srgbClr val="000099"/>
                </a:solidFill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</a:rPr>
              <a:t>provide</a:t>
            </a:r>
            <a:r>
              <a:rPr lang="it-IT" sz="2800" dirty="0" smtClean="0">
                <a:solidFill>
                  <a:srgbClr val="000099"/>
                </a:solidFill>
              </a:rPr>
              <a:t> downstream </a:t>
            </a:r>
            <a:r>
              <a:rPr lang="it-IT" sz="2800" dirty="0" err="1" smtClean="0">
                <a:solidFill>
                  <a:srgbClr val="000099"/>
                </a:solidFill>
              </a:rPr>
              <a:t>services</a:t>
            </a:r>
            <a:r>
              <a:rPr lang="it-IT" sz="2800" dirty="0" smtClean="0">
                <a:solidFill>
                  <a:srgbClr val="000099"/>
                </a:solidFill>
              </a:rPr>
              <a:t> and </a:t>
            </a:r>
            <a:r>
              <a:rPr lang="it-IT" sz="2800" dirty="0" err="1" smtClean="0">
                <a:solidFill>
                  <a:srgbClr val="000099"/>
                </a:solidFill>
              </a:rPr>
              <a:t>tools</a:t>
            </a:r>
            <a:r>
              <a:rPr lang="it-IT" sz="2800" dirty="0" smtClean="0">
                <a:solidFill>
                  <a:srgbClr val="000099"/>
                </a:solidFill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</a:rPr>
              <a:t>to</a:t>
            </a:r>
            <a:r>
              <a:rPr lang="it-IT" sz="2800" dirty="0" smtClean="0">
                <a:solidFill>
                  <a:srgbClr val="000099"/>
                </a:solidFill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</a:rPr>
              <a:t>scientific</a:t>
            </a:r>
            <a:r>
              <a:rPr lang="it-IT" sz="2800" dirty="0" smtClean="0">
                <a:solidFill>
                  <a:srgbClr val="000099"/>
                </a:solidFill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</a:rPr>
              <a:t>data-users</a:t>
            </a:r>
            <a:r>
              <a:rPr lang="it-IT" sz="2800" dirty="0" smtClean="0">
                <a:solidFill>
                  <a:srgbClr val="000099"/>
                </a:solidFill>
              </a:rPr>
              <a:t> and policy </a:t>
            </a:r>
            <a:r>
              <a:rPr lang="it-IT" sz="2800" dirty="0" err="1" smtClean="0">
                <a:solidFill>
                  <a:srgbClr val="000099"/>
                </a:solidFill>
              </a:rPr>
              <a:t>makers</a:t>
            </a:r>
            <a:r>
              <a:rPr lang="it-IT" sz="2800" dirty="0" smtClean="0">
                <a:solidFill>
                  <a:srgbClr val="000099"/>
                </a:solidFill>
              </a:rPr>
              <a:t>.</a:t>
            </a:r>
          </a:p>
          <a:p>
            <a:endParaRPr lang="it-IT" sz="2800" dirty="0" smtClean="0">
              <a:solidFill>
                <a:srgbClr val="000099"/>
              </a:solidFill>
            </a:endParaRPr>
          </a:p>
          <a:p>
            <a:r>
              <a:rPr lang="it-IT" sz="2800" dirty="0" smtClean="0">
                <a:solidFill>
                  <a:srgbClr val="FF0000"/>
                </a:solidFill>
              </a:rPr>
              <a:t>Step1:  </a:t>
            </a:r>
            <a:r>
              <a:rPr lang="it-IT" sz="2800" dirty="0" err="1" smtClean="0">
                <a:solidFill>
                  <a:srgbClr val="000099"/>
                </a:solidFill>
              </a:rPr>
              <a:t>Retrival</a:t>
            </a:r>
            <a:r>
              <a:rPr lang="it-IT" sz="2800" dirty="0" smtClean="0">
                <a:solidFill>
                  <a:srgbClr val="000099"/>
                </a:solidFill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</a:rPr>
              <a:t>of</a:t>
            </a:r>
            <a:r>
              <a:rPr lang="it-IT" sz="2800" dirty="0" smtClean="0">
                <a:solidFill>
                  <a:srgbClr val="000099"/>
                </a:solidFill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</a:rPr>
              <a:t>historical</a:t>
            </a:r>
            <a:r>
              <a:rPr lang="it-IT" sz="2800" dirty="0" smtClean="0">
                <a:solidFill>
                  <a:srgbClr val="000099"/>
                </a:solidFill>
              </a:rPr>
              <a:t> data </a:t>
            </a:r>
            <a:r>
              <a:rPr lang="it-IT" sz="2800" dirty="0" err="1" smtClean="0">
                <a:solidFill>
                  <a:srgbClr val="000099"/>
                </a:solidFill>
              </a:rPr>
              <a:t>sets</a:t>
            </a:r>
            <a:r>
              <a:rPr lang="it-IT" sz="2800" dirty="0" smtClean="0">
                <a:solidFill>
                  <a:srgbClr val="000099"/>
                </a:solidFill>
              </a:rPr>
              <a:t> </a:t>
            </a:r>
            <a:endParaRPr lang="it-IT" sz="28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152400" y="6096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55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3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57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58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9600" y="1066800"/>
            <a:ext cx="8364496" cy="3557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914400" y="76200"/>
            <a:ext cx="7772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GMOS Interoperable System</a:t>
            </a:r>
            <a:endParaRPr lang="en-GB" sz="28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576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GMOS-CI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1464" y="664176"/>
            <a:ext cx="6874934" cy="5610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ttangolo arrotondato 70"/>
          <p:cNvSpPr/>
          <p:nvPr/>
        </p:nvSpPr>
        <p:spPr>
          <a:xfrm>
            <a:off x="4800600" y="4572000"/>
            <a:ext cx="2720340" cy="1794510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8" name="Rettangolo arrotondato 67"/>
          <p:cNvSpPr/>
          <p:nvPr/>
        </p:nvSpPr>
        <p:spPr>
          <a:xfrm>
            <a:off x="1737360" y="4583430"/>
            <a:ext cx="2720340" cy="1794510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0" y="0"/>
            <a:ext cx="9144000" cy="57626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it-IT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GMOS-CI</a:t>
            </a:r>
          </a:p>
        </p:txBody>
      </p:sp>
      <p:sp>
        <p:nvSpPr>
          <p:cNvPr id="5" name="Rettangolo arrotondato 4"/>
          <p:cNvSpPr/>
          <p:nvPr/>
        </p:nvSpPr>
        <p:spPr>
          <a:xfrm>
            <a:off x="1623060" y="560070"/>
            <a:ext cx="6012180" cy="3486150"/>
          </a:xfrm>
          <a:prstGeom prst="round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/>
          <p:cNvSpPr txBox="1"/>
          <p:nvPr/>
        </p:nvSpPr>
        <p:spPr>
          <a:xfrm>
            <a:off x="68580" y="2194560"/>
            <a:ext cx="14287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000099"/>
                </a:solidFill>
              </a:rPr>
              <a:t>Ground-based</a:t>
            </a:r>
            <a:r>
              <a:rPr lang="it-IT" sz="2000" b="1" dirty="0" smtClean="0">
                <a:solidFill>
                  <a:srgbClr val="000099"/>
                </a:solidFill>
              </a:rPr>
              <a:t> </a:t>
            </a:r>
            <a:r>
              <a:rPr lang="it-IT" sz="2000" b="1" dirty="0" err="1" smtClean="0">
                <a:solidFill>
                  <a:srgbClr val="000099"/>
                </a:solidFill>
              </a:rPr>
              <a:t>sites</a:t>
            </a:r>
            <a:endParaRPr lang="it-IT" sz="2000" b="1" dirty="0">
              <a:solidFill>
                <a:srgbClr val="000099"/>
              </a:solidFill>
            </a:endParaRPr>
          </a:p>
        </p:txBody>
      </p:sp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6388" y="3878263"/>
            <a:ext cx="3609975" cy="757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30401" y="46545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30401" y="46545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0401" y="46545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00401" y="46545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192463" y="5486401"/>
            <a:ext cx="10890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192463" y="5486401"/>
            <a:ext cx="10890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930401" y="5486401"/>
            <a:ext cx="10890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6" name="Picture 18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30401" y="5486401"/>
            <a:ext cx="10890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7" name="Picture 19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5005388" y="46545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8" name="Picture 20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05388" y="46545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69" name="Picture 21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6259513" y="5486401"/>
            <a:ext cx="10890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0" name="Picture 2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6259513" y="5486401"/>
            <a:ext cx="10890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1" name="Picture 23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6249988" y="4654551"/>
            <a:ext cx="1090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2" name="Picture 2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6249988" y="4654551"/>
            <a:ext cx="1090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3" name="Picture 25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005388" y="5486401"/>
            <a:ext cx="10890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4" name="Picture 26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005388" y="5486401"/>
            <a:ext cx="1089025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1893888" y="62230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6" name="Picture 28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1893888" y="62230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7" name="Picture 29"/>
          <p:cNvPicPr>
            <a:picLocks noChangeAspect="1" noChangeArrowheads="1"/>
          </p:cNvPicPr>
          <p:nvPr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283326" y="231140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8" name="Picture 30"/>
          <p:cNvPicPr>
            <a:picLocks noChangeAspect="1" noChangeArrowheads="1"/>
          </p:cNvPicPr>
          <p:nvPr/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83326" y="231140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79" name="Picture 3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1893888" y="315595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0" name="Picture 32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1893888" y="315595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1" name="Picture 33"/>
          <p:cNvPicPr>
            <a:picLocks noChangeAspect="1"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2990851" y="62230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2" name="Picture 34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2990851" y="62230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3" name="Picture 35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087813" y="622301"/>
            <a:ext cx="1090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4" name="Picture 36"/>
          <p:cNvPicPr>
            <a:picLocks noChangeAspect="1" noChangeArrowheads="1"/>
          </p:cNvPicPr>
          <p:nvPr/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4087813" y="622301"/>
            <a:ext cx="1090613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5" name="Picture 37"/>
          <p:cNvPicPr>
            <a:picLocks noChangeAspect="1" noChangeArrowheads="1"/>
          </p:cNvPicPr>
          <p:nvPr/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5186363" y="14668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6" name="Picture 38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5186363" y="14668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7" name="Picture 39"/>
          <p:cNvPicPr>
            <a:picLocks noChangeAspect="1" noChangeArrowheads="1"/>
          </p:cNvPicPr>
          <p:nvPr/>
        </p:nvPicPr>
        <p:blipFill>
          <a:blip r:embed="rId31" cstate="print"/>
          <a:srcRect/>
          <a:stretch>
            <a:fillRect/>
          </a:stretch>
        </p:blipFill>
        <p:spPr bwMode="auto">
          <a:xfrm>
            <a:off x="2990851" y="14668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8" name="Picture 40"/>
          <p:cNvPicPr>
            <a:picLocks noChangeAspect="1" noChangeArrowheads="1"/>
          </p:cNvPicPr>
          <p:nvPr/>
        </p:nvPicPr>
        <p:blipFill>
          <a:blip r:embed="rId32" cstate="print"/>
          <a:srcRect/>
          <a:stretch>
            <a:fillRect/>
          </a:stretch>
        </p:blipFill>
        <p:spPr bwMode="auto">
          <a:xfrm>
            <a:off x="2990851" y="14668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89" name="Picture 41"/>
          <p:cNvPicPr>
            <a:picLocks noChangeAspect="1" noChangeArrowheads="1"/>
          </p:cNvPicPr>
          <p:nvPr/>
        </p:nvPicPr>
        <p:blipFill>
          <a:blip r:embed="rId33" cstate="print"/>
          <a:srcRect/>
          <a:stretch>
            <a:fillRect/>
          </a:stretch>
        </p:blipFill>
        <p:spPr bwMode="auto">
          <a:xfrm>
            <a:off x="4087813" y="2319338"/>
            <a:ext cx="1090613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0" name="Picture 42"/>
          <p:cNvPicPr>
            <a:picLocks noChangeAspect="1" noChangeArrowheads="1"/>
          </p:cNvPicPr>
          <p:nvPr/>
        </p:nvPicPr>
        <p:blipFill>
          <a:blip r:embed="rId34" cstate="print"/>
          <a:srcRect/>
          <a:stretch>
            <a:fillRect/>
          </a:stretch>
        </p:blipFill>
        <p:spPr bwMode="auto">
          <a:xfrm>
            <a:off x="4087813" y="2319338"/>
            <a:ext cx="1090613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1" name="Picture 43"/>
          <p:cNvPicPr>
            <a:picLocks noChangeAspect="1" noChangeArrowheads="1"/>
          </p:cNvPicPr>
          <p:nvPr/>
        </p:nvPicPr>
        <p:blipFill>
          <a:blip r:embed="rId35" cstate="print"/>
          <a:srcRect/>
          <a:stretch>
            <a:fillRect/>
          </a:stretch>
        </p:blipFill>
        <p:spPr bwMode="auto">
          <a:xfrm>
            <a:off x="6283326" y="62230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2" name="Picture 44"/>
          <p:cNvPicPr>
            <a:picLocks noChangeAspect="1" noChangeArrowheads="1"/>
          </p:cNvPicPr>
          <p:nvPr/>
        </p:nvPicPr>
        <p:blipFill>
          <a:blip r:embed="rId36" cstate="print"/>
          <a:srcRect/>
          <a:stretch>
            <a:fillRect/>
          </a:stretch>
        </p:blipFill>
        <p:spPr bwMode="auto">
          <a:xfrm>
            <a:off x="6283326" y="62230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3" name="Picture 45"/>
          <p:cNvPicPr>
            <a:picLocks noChangeAspect="1" noChangeArrowheads="1"/>
          </p:cNvPicPr>
          <p:nvPr/>
        </p:nvPicPr>
        <p:blipFill>
          <a:blip r:embed="rId37" cstate="print"/>
          <a:srcRect/>
          <a:stretch>
            <a:fillRect/>
          </a:stretch>
        </p:blipFill>
        <p:spPr bwMode="auto">
          <a:xfrm>
            <a:off x="1893888" y="231140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4" name="Picture 46"/>
          <p:cNvPicPr>
            <a:picLocks noChangeAspect="1" noChangeArrowheads="1"/>
          </p:cNvPicPr>
          <p:nvPr/>
        </p:nvPicPr>
        <p:blipFill>
          <a:blip r:embed="rId38" cstate="print"/>
          <a:srcRect/>
          <a:stretch>
            <a:fillRect/>
          </a:stretch>
        </p:blipFill>
        <p:spPr bwMode="auto">
          <a:xfrm>
            <a:off x="1893888" y="231140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5" name="Picture 47"/>
          <p:cNvPicPr>
            <a:picLocks noChangeAspect="1" noChangeArrowheads="1"/>
          </p:cNvPicPr>
          <p:nvPr/>
        </p:nvPicPr>
        <p:blipFill>
          <a:blip r:embed="rId39" cstate="print"/>
          <a:srcRect/>
          <a:stretch>
            <a:fillRect/>
          </a:stretch>
        </p:blipFill>
        <p:spPr bwMode="auto">
          <a:xfrm>
            <a:off x="6283326" y="315595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6" name="Picture 48"/>
          <p:cNvPicPr>
            <a:picLocks noChangeAspect="1" noChangeArrowheads="1"/>
          </p:cNvPicPr>
          <p:nvPr/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283326" y="315595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7" name="Picture 49"/>
          <p:cNvPicPr>
            <a:picLocks noChangeAspect="1" noChangeArrowheads="1"/>
          </p:cNvPicPr>
          <p:nvPr/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5186363" y="62230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8" name="Picture 50"/>
          <p:cNvPicPr>
            <a:picLocks noChangeAspect="1" noChangeArrowheads="1"/>
          </p:cNvPicPr>
          <p:nvPr/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5186363" y="62230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99" name="Picture 51"/>
          <p:cNvPicPr>
            <a:picLocks noChangeAspect="1" noChangeArrowheads="1"/>
          </p:cNvPicPr>
          <p:nvPr/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5186363" y="231140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0" name="Picture 52"/>
          <p:cNvPicPr>
            <a:picLocks noChangeAspect="1" noChangeArrowheads="1"/>
          </p:cNvPicPr>
          <p:nvPr/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5186363" y="231140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1" name="Picture 53"/>
          <p:cNvPicPr>
            <a:picLocks noChangeAspect="1" noChangeArrowheads="1"/>
          </p:cNvPicPr>
          <p:nvPr/>
        </p:nvPicPr>
        <p:blipFill>
          <a:blip r:embed="rId45" cstate="print"/>
          <a:srcRect/>
          <a:stretch>
            <a:fillRect/>
          </a:stretch>
        </p:blipFill>
        <p:spPr bwMode="auto">
          <a:xfrm>
            <a:off x="5160963" y="315595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2" name="Picture 54"/>
          <p:cNvPicPr>
            <a:picLocks noChangeAspect="1" noChangeArrowheads="1"/>
          </p:cNvPicPr>
          <p:nvPr/>
        </p:nvPicPr>
        <p:blipFill>
          <a:blip r:embed="rId46" cstate="print"/>
          <a:srcRect/>
          <a:stretch>
            <a:fillRect/>
          </a:stretch>
        </p:blipFill>
        <p:spPr bwMode="auto">
          <a:xfrm>
            <a:off x="5160963" y="315595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3" name="Picture 55"/>
          <p:cNvPicPr>
            <a:picLocks noChangeAspect="1" noChangeArrowheads="1"/>
          </p:cNvPicPr>
          <p:nvPr/>
        </p:nvPicPr>
        <p:blipFill>
          <a:blip r:embed="rId47" cstate="print"/>
          <a:srcRect/>
          <a:stretch>
            <a:fillRect/>
          </a:stretch>
        </p:blipFill>
        <p:spPr bwMode="auto">
          <a:xfrm>
            <a:off x="2990851" y="315595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4" name="Picture 56"/>
          <p:cNvPicPr>
            <a:picLocks noChangeAspect="1" noChangeArrowheads="1"/>
          </p:cNvPicPr>
          <p:nvPr/>
        </p:nvPicPr>
        <p:blipFill>
          <a:blip r:embed="rId48" cstate="print"/>
          <a:srcRect/>
          <a:stretch>
            <a:fillRect/>
          </a:stretch>
        </p:blipFill>
        <p:spPr bwMode="auto">
          <a:xfrm>
            <a:off x="2990851" y="315595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5" name="Picture 57"/>
          <p:cNvPicPr>
            <a:picLocks noChangeAspect="1" noChangeArrowheads="1"/>
          </p:cNvPicPr>
          <p:nvPr/>
        </p:nvPicPr>
        <p:blipFill>
          <a:blip r:embed="rId49" cstate="print"/>
          <a:srcRect/>
          <a:stretch>
            <a:fillRect/>
          </a:stretch>
        </p:blipFill>
        <p:spPr bwMode="auto">
          <a:xfrm>
            <a:off x="4087813" y="1458913"/>
            <a:ext cx="1090613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6" name="Picture 58"/>
          <p:cNvPicPr>
            <a:picLocks noChangeAspect="1" noChangeArrowheads="1"/>
          </p:cNvPicPr>
          <p:nvPr/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4087813" y="1458913"/>
            <a:ext cx="1090613" cy="839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7" name="Picture 59"/>
          <p:cNvPicPr>
            <a:picLocks noChangeAspect="1"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1893888" y="14668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8" name="Picture 60"/>
          <p:cNvPicPr>
            <a:picLocks noChangeAspect="1" noChangeArrowheads="1"/>
          </p:cNvPicPr>
          <p:nvPr/>
        </p:nvPicPr>
        <p:blipFill>
          <a:blip r:embed="rId52" cstate="print"/>
          <a:srcRect/>
          <a:stretch>
            <a:fillRect/>
          </a:stretch>
        </p:blipFill>
        <p:spPr bwMode="auto">
          <a:xfrm>
            <a:off x="1893888" y="14668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09" name="Picture 61"/>
          <p:cNvPicPr>
            <a:picLocks noChangeAspect="1" noChangeArrowheads="1"/>
          </p:cNvPicPr>
          <p:nvPr/>
        </p:nvPicPr>
        <p:blipFill>
          <a:blip r:embed="rId53" cstate="print"/>
          <a:srcRect/>
          <a:stretch>
            <a:fillRect/>
          </a:stretch>
        </p:blipFill>
        <p:spPr bwMode="auto">
          <a:xfrm>
            <a:off x="2990851" y="231140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0" name="Picture 62"/>
          <p:cNvPicPr>
            <a:picLocks noChangeAspect="1" noChangeArrowheads="1"/>
          </p:cNvPicPr>
          <p:nvPr/>
        </p:nvPicPr>
        <p:blipFill>
          <a:blip r:embed="rId54" cstate="print"/>
          <a:srcRect/>
          <a:stretch>
            <a:fillRect/>
          </a:stretch>
        </p:blipFill>
        <p:spPr bwMode="auto">
          <a:xfrm>
            <a:off x="2990851" y="2311401"/>
            <a:ext cx="1089025" cy="83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1" name="Picture 63"/>
          <p:cNvPicPr>
            <a:picLocks noChangeAspect="1" noChangeArrowheads="1"/>
          </p:cNvPicPr>
          <p:nvPr/>
        </p:nvPicPr>
        <p:blipFill>
          <a:blip r:embed="rId55" cstate="print"/>
          <a:srcRect/>
          <a:stretch>
            <a:fillRect/>
          </a:stretch>
        </p:blipFill>
        <p:spPr bwMode="auto">
          <a:xfrm>
            <a:off x="6283326" y="14668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112" name="Picture 64"/>
          <p:cNvPicPr>
            <a:picLocks noChangeAspect="1" noChangeArrowheads="1"/>
          </p:cNvPicPr>
          <p:nvPr/>
        </p:nvPicPr>
        <p:blipFill>
          <a:blip r:embed="rId56" cstate="print"/>
          <a:srcRect/>
          <a:stretch>
            <a:fillRect/>
          </a:stretch>
        </p:blipFill>
        <p:spPr bwMode="auto">
          <a:xfrm>
            <a:off x="6283326" y="1466851"/>
            <a:ext cx="1089025" cy="836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9" name="CasellaDiTesto 68"/>
          <p:cNvSpPr txBox="1"/>
          <p:nvPr/>
        </p:nvSpPr>
        <p:spPr>
          <a:xfrm>
            <a:off x="91440" y="5234940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err="1" smtClean="0">
                <a:solidFill>
                  <a:srgbClr val="000099"/>
                </a:solidFill>
              </a:rPr>
              <a:t>Aircraft</a:t>
            </a:r>
            <a:r>
              <a:rPr lang="it-IT" sz="2000" b="1" dirty="0" smtClean="0">
                <a:solidFill>
                  <a:srgbClr val="000099"/>
                </a:solidFill>
              </a:rPr>
              <a:t> </a:t>
            </a:r>
            <a:r>
              <a:rPr lang="it-IT" sz="2000" b="1" dirty="0" err="1" smtClean="0">
                <a:solidFill>
                  <a:srgbClr val="000099"/>
                </a:solidFill>
              </a:rPr>
              <a:t>campaigns</a:t>
            </a:r>
            <a:endParaRPr lang="it-IT" sz="2000" b="1" dirty="0">
              <a:solidFill>
                <a:srgbClr val="000099"/>
              </a:solidFill>
            </a:endParaRPr>
          </a:p>
        </p:txBody>
      </p:sp>
      <p:sp>
        <p:nvSpPr>
          <p:cNvPr id="70" name="CasellaDiTesto 69"/>
          <p:cNvSpPr txBox="1"/>
          <p:nvPr/>
        </p:nvSpPr>
        <p:spPr>
          <a:xfrm>
            <a:off x="7498080" y="5212080"/>
            <a:ext cx="15430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 smtClean="0">
                <a:solidFill>
                  <a:srgbClr val="000099"/>
                </a:solidFill>
              </a:rPr>
              <a:t>Cruise </a:t>
            </a:r>
            <a:r>
              <a:rPr lang="it-IT" sz="2000" b="1" dirty="0" err="1" smtClean="0">
                <a:solidFill>
                  <a:srgbClr val="000099"/>
                </a:solidFill>
              </a:rPr>
              <a:t>campaigns</a:t>
            </a:r>
            <a:endParaRPr lang="it-IT" sz="2000" b="1" dirty="0">
              <a:solidFill>
                <a:srgbClr val="000099"/>
              </a:solidFill>
            </a:endParaRPr>
          </a:p>
        </p:txBody>
      </p:sp>
      <p:sp>
        <p:nvSpPr>
          <p:cNvPr id="72" name="CasellaDiTesto 71"/>
          <p:cNvSpPr txBox="1"/>
          <p:nvPr/>
        </p:nvSpPr>
        <p:spPr>
          <a:xfrm>
            <a:off x="2708910" y="4103370"/>
            <a:ext cx="38747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Current</a:t>
            </a:r>
            <a:r>
              <a:rPr lang="it-IT" sz="2400" b="1" dirty="0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data </a:t>
            </a:r>
            <a:r>
              <a:rPr lang="it-IT" sz="2400" b="1" dirty="0" err="1" smtClean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providers</a:t>
            </a:r>
            <a:endParaRPr lang="it-IT" sz="2400" b="1" dirty="0">
              <a:solidFill>
                <a:srgbClr val="A5002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152400" y="6096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55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3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57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58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838200"/>
            <a:ext cx="8458200" cy="53697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"/>
          <p:cNvSpPr>
            <a:spLocks noChangeArrowheads="1"/>
          </p:cNvSpPr>
          <p:nvPr/>
        </p:nvSpPr>
        <p:spPr bwMode="auto">
          <a:xfrm>
            <a:off x="914400" y="76200"/>
            <a:ext cx="7772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SDI Control </a:t>
            </a:r>
            <a:endParaRPr lang="en-GB" sz="36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914400" y="76200"/>
            <a:ext cx="7772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36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SDI Control </a:t>
            </a:r>
            <a:endParaRPr lang="en-GB" sz="36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152400" y="6096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55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3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57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58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200" y="838200"/>
            <a:ext cx="8890409" cy="43273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914400" y="76200"/>
            <a:ext cx="77724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/>
                <a:cs typeface="Times New Roman"/>
              </a:rPr>
              <a:t>GMOS Interoperable System</a:t>
            </a:r>
            <a:endParaRPr lang="en-GB" sz="28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152400" y="6096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2" name="Gruppo 10"/>
          <p:cNvGrpSpPr/>
          <p:nvPr/>
        </p:nvGrpSpPr>
        <p:grpSpPr>
          <a:xfrm>
            <a:off x="142844" y="1142984"/>
            <a:ext cx="8858312" cy="4929222"/>
            <a:chOff x="142844" y="1357298"/>
            <a:chExt cx="8858312" cy="4929222"/>
          </a:xfrm>
        </p:grpSpPr>
        <p:grpSp>
          <p:nvGrpSpPr>
            <p:cNvPr id="3" name="Gruppo 95"/>
            <p:cNvGrpSpPr/>
            <p:nvPr/>
          </p:nvGrpSpPr>
          <p:grpSpPr>
            <a:xfrm>
              <a:off x="6500826" y="1357298"/>
              <a:ext cx="2500330" cy="4929222"/>
              <a:chOff x="6500826" y="1357298"/>
              <a:chExt cx="2500330" cy="4929222"/>
            </a:xfrm>
          </p:grpSpPr>
          <p:sp>
            <p:nvSpPr>
              <p:cNvPr id="52" name="Rettangolo arrotondato 51"/>
              <p:cNvSpPr/>
              <p:nvPr/>
            </p:nvSpPr>
            <p:spPr>
              <a:xfrm>
                <a:off x="6500826" y="1357298"/>
                <a:ext cx="2500330" cy="4929222"/>
              </a:xfrm>
              <a:prstGeom prst="round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3" name="Rectangle 18"/>
              <p:cNvSpPr>
                <a:spLocks noChangeArrowheads="1"/>
              </p:cNvSpPr>
              <p:nvPr/>
            </p:nvSpPr>
            <p:spPr bwMode="auto">
              <a:xfrm>
                <a:off x="7032647" y="1500174"/>
                <a:ext cx="1436688" cy="285752"/>
              </a:xfrm>
              <a:prstGeom prst="rect">
                <a:avLst/>
              </a:prstGeom>
              <a:solidFill>
                <a:srgbClr val="FDE9D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0" dirty="0" smtClean="0">
                    <a:latin typeface="Calibri" pitchFamily="34" charset="0"/>
                  </a:rPr>
                  <a:t>Application </a:t>
                </a:r>
                <a:r>
                  <a:rPr lang="it-IT" sz="1200" b="0" dirty="0" err="1" smtClean="0">
                    <a:latin typeface="Calibri" pitchFamily="34" charset="0"/>
                  </a:rPr>
                  <a:t>Layer</a:t>
                </a:r>
                <a:endParaRPr lang="it-IT" sz="1200" b="0" dirty="0" smtClean="0">
                  <a:latin typeface="Calibri" pitchFamily="34" charset="0"/>
                </a:endParaRPr>
              </a:p>
            </p:txBody>
          </p:sp>
        </p:grpSp>
        <p:sp>
          <p:nvSpPr>
            <p:cNvPr id="16" name="Rectangle 15"/>
            <p:cNvSpPr>
              <a:spLocks noChangeArrowheads="1"/>
            </p:cNvSpPr>
            <p:nvPr/>
          </p:nvSpPr>
          <p:spPr bwMode="auto">
            <a:xfrm>
              <a:off x="7054057" y="4587248"/>
              <a:ext cx="1436687" cy="393700"/>
            </a:xfrm>
            <a:prstGeom prst="rect">
              <a:avLst/>
            </a:prstGeom>
            <a:solidFill>
              <a:srgbClr val="92CDD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WebGis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17" name="Rectangle 16"/>
            <p:cNvSpPr>
              <a:spLocks noChangeArrowheads="1"/>
            </p:cNvSpPr>
            <p:nvPr/>
          </p:nvSpPr>
          <p:spPr bwMode="auto">
            <a:xfrm>
              <a:off x="7063582" y="2701924"/>
              <a:ext cx="1417637" cy="366713"/>
            </a:xfrm>
            <a:prstGeom prst="rect">
              <a:avLst/>
            </a:prstGeom>
            <a:solidFill>
              <a:srgbClr val="92CDD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Desktop GIS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4" name="Gruppo 92"/>
            <p:cNvGrpSpPr/>
            <p:nvPr/>
          </p:nvGrpSpPr>
          <p:grpSpPr>
            <a:xfrm>
              <a:off x="142844" y="1357298"/>
              <a:ext cx="2500330" cy="4929222"/>
              <a:chOff x="142844" y="1357298"/>
              <a:chExt cx="2500330" cy="4929222"/>
            </a:xfrm>
          </p:grpSpPr>
          <p:sp>
            <p:nvSpPr>
              <p:cNvPr id="50" name="Rettangolo arrotondato 49"/>
              <p:cNvSpPr/>
              <p:nvPr/>
            </p:nvSpPr>
            <p:spPr>
              <a:xfrm>
                <a:off x="142844" y="1357298"/>
                <a:ext cx="2500330" cy="4929222"/>
              </a:xfrm>
              <a:prstGeom prst="round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51" name="Rectangle 18"/>
              <p:cNvSpPr>
                <a:spLocks noChangeArrowheads="1"/>
              </p:cNvSpPr>
              <p:nvPr/>
            </p:nvSpPr>
            <p:spPr bwMode="auto">
              <a:xfrm>
                <a:off x="674665" y="1500174"/>
                <a:ext cx="1436688" cy="287337"/>
              </a:xfrm>
              <a:prstGeom prst="rect">
                <a:avLst/>
              </a:prstGeom>
              <a:solidFill>
                <a:srgbClr val="FDE9D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200" b="0" dirty="0" smtClean="0">
                    <a:latin typeface="Calibri" pitchFamily="34" charset="0"/>
                  </a:rPr>
                  <a:t>Data </a:t>
                </a:r>
                <a:r>
                  <a:rPr lang="it-IT" sz="1200" b="0" dirty="0" err="1" smtClean="0">
                    <a:latin typeface="Calibri" pitchFamily="34" charset="0"/>
                  </a:rPr>
                  <a:t>Storage</a:t>
                </a:r>
                <a:r>
                  <a:rPr lang="it-IT" sz="1200" b="0" dirty="0" smtClean="0">
                    <a:latin typeface="Calibri" pitchFamily="34" charset="0"/>
                  </a:rPr>
                  <a:t> </a:t>
                </a:r>
                <a:r>
                  <a:rPr lang="it-IT" sz="1200" b="0" dirty="0" err="1" smtClean="0">
                    <a:latin typeface="Calibri" pitchFamily="34" charset="0"/>
                  </a:rPr>
                  <a:t>Layer</a:t>
                </a:r>
                <a:endParaRPr kumimoji="0" 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Arial" pitchFamily="34" charset="0"/>
                </a:endParaRPr>
              </a:p>
            </p:txBody>
          </p:sp>
        </p:grpSp>
        <p:sp>
          <p:nvSpPr>
            <p:cNvPr id="19" name="Rectangle 31"/>
            <p:cNvSpPr>
              <a:spLocks noChangeArrowheads="1"/>
            </p:cNvSpPr>
            <p:nvPr/>
          </p:nvSpPr>
          <p:spPr bwMode="auto">
            <a:xfrm>
              <a:off x="3621112" y="4962545"/>
              <a:ext cx="831850" cy="387350"/>
            </a:xfrm>
            <a:prstGeom prst="rect">
              <a:avLst/>
            </a:prstGeom>
            <a:solidFill>
              <a:srgbClr val="92CDD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normalizeH="0" baseline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GeoInt</a:t>
              </a:r>
              <a:endParaRPr kumimoji="0" lang="it-IT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5" name="Gruppo 69"/>
            <p:cNvGrpSpPr/>
            <p:nvPr/>
          </p:nvGrpSpPr>
          <p:grpSpPr>
            <a:xfrm>
              <a:off x="3643306" y="5500702"/>
              <a:ext cx="924748" cy="642942"/>
              <a:chOff x="3643306" y="5500702"/>
              <a:chExt cx="924748" cy="642942"/>
            </a:xfrm>
          </p:grpSpPr>
          <p:pic>
            <p:nvPicPr>
              <p:cNvPr id="48" name="Immagine 47" descr="C:\htdocs\webgis\images\1270817748_preferences-system-network.png"/>
              <p:cNvPicPr/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643306" y="5500702"/>
                <a:ext cx="580039" cy="55179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9" name="Immagine 48" descr="C:\htdocs\webgis\images\1270818069_kontact_contacts.png"/>
              <p:cNvPicPr/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4000496" y="5576085"/>
                <a:ext cx="567558" cy="56755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642910" y="3143248"/>
              <a:ext cx="1436687" cy="642942"/>
            </a:xfrm>
            <a:prstGeom prst="rect">
              <a:avLst/>
            </a:prstGeom>
            <a:solidFill>
              <a:srgbClr val="92CDD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Geo-database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2" name="Rectangle 15"/>
            <p:cNvSpPr>
              <a:spLocks noChangeArrowheads="1"/>
            </p:cNvSpPr>
            <p:nvPr/>
          </p:nvSpPr>
          <p:spPr bwMode="auto">
            <a:xfrm>
              <a:off x="642910" y="5214950"/>
              <a:ext cx="1436687" cy="428628"/>
            </a:xfrm>
            <a:prstGeom prst="rect">
              <a:avLst/>
            </a:prstGeom>
            <a:solidFill>
              <a:srgbClr val="92CDD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File system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6" name="Gruppo 93"/>
            <p:cNvGrpSpPr/>
            <p:nvPr/>
          </p:nvGrpSpPr>
          <p:grpSpPr>
            <a:xfrm>
              <a:off x="2714612" y="2143116"/>
              <a:ext cx="2466988" cy="4143404"/>
              <a:chOff x="2714612" y="1357298"/>
              <a:chExt cx="2466988" cy="4929222"/>
            </a:xfrm>
          </p:grpSpPr>
          <p:sp>
            <p:nvSpPr>
              <p:cNvPr id="46" name="Rettangolo arrotondato 45"/>
              <p:cNvSpPr/>
              <p:nvPr/>
            </p:nvSpPr>
            <p:spPr>
              <a:xfrm>
                <a:off x="2714612" y="1357298"/>
                <a:ext cx="2466988" cy="4929222"/>
              </a:xfrm>
              <a:prstGeom prst="round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7" name="Rectangle 18"/>
              <p:cNvSpPr>
                <a:spLocks noChangeArrowheads="1"/>
              </p:cNvSpPr>
              <p:nvPr/>
            </p:nvSpPr>
            <p:spPr bwMode="auto">
              <a:xfrm>
                <a:off x="3246433" y="1500174"/>
                <a:ext cx="1436688" cy="285752"/>
              </a:xfrm>
              <a:prstGeom prst="rect">
                <a:avLst/>
              </a:prstGeom>
              <a:solidFill>
                <a:srgbClr val="FDE9D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GB" sz="1200" b="0" dirty="0" smtClean="0">
                    <a:latin typeface="Calibri" pitchFamily="34" charset="0"/>
                  </a:rPr>
                  <a:t>Business Logic</a:t>
                </a:r>
                <a:r>
                  <a:rPr lang="it-IT" sz="1200" b="0" dirty="0" smtClean="0">
                    <a:latin typeface="Calibri" pitchFamily="34" charset="0"/>
                  </a:rPr>
                  <a:t> </a:t>
                </a:r>
                <a:r>
                  <a:rPr lang="it-IT" sz="1200" b="0" dirty="0" err="1" smtClean="0">
                    <a:latin typeface="Calibri" pitchFamily="34" charset="0"/>
                  </a:rPr>
                  <a:t>Layer</a:t>
                </a:r>
                <a:endParaRPr lang="it-IT" sz="1200" b="0" dirty="0" smtClean="0">
                  <a:latin typeface="Calibri" pitchFamily="34" charset="0"/>
                </a:endParaRPr>
              </a:p>
            </p:txBody>
          </p:sp>
        </p:grpSp>
        <p:sp>
          <p:nvSpPr>
            <p:cNvPr id="24" name="Rectangle 15"/>
            <p:cNvSpPr>
              <a:spLocks noChangeArrowheads="1"/>
            </p:cNvSpPr>
            <p:nvPr/>
          </p:nvSpPr>
          <p:spPr bwMode="auto">
            <a:xfrm>
              <a:off x="3172460" y="3410898"/>
              <a:ext cx="1661160" cy="348302"/>
            </a:xfrm>
            <a:prstGeom prst="rect">
              <a:avLst/>
            </a:prstGeom>
            <a:solidFill>
              <a:srgbClr val="92CDD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Map</a:t>
              </a:r>
              <a:r>
                <a:rPr kumimoji="0" 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server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5" name="Rectangle 15"/>
            <p:cNvSpPr>
              <a:spLocks noChangeArrowheads="1"/>
            </p:cNvSpPr>
            <p:nvPr/>
          </p:nvSpPr>
          <p:spPr bwMode="auto">
            <a:xfrm>
              <a:off x="3172460" y="3942080"/>
              <a:ext cx="1661160" cy="337054"/>
            </a:xfrm>
            <a:prstGeom prst="rect">
              <a:avLst/>
            </a:prstGeom>
            <a:solidFill>
              <a:srgbClr val="92CDD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normalizeH="0" baseline="0" dirty="0" err="1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Catalog</a:t>
              </a:r>
              <a:r>
                <a:rPr kumimoji="0" 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 server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sp>
          <p:nvSpPr>
            <p:cNvPr id="26" name="Rectangle 15"/>
            <p:cNvSpPr>
              <a:spLocks noChangeArrowheads="1"/>
            </p:cNvSpPr>
            <p:nvPr/>
          </p:nvSpPr>
          <p:spPr bwMode="auto">
            <a:xfrm>
              <a:off x="3172460" y="4473706"/>
              <a:ext cx="1661160" cy="337054"/>
            </a:xfrm>
            <a:prstGeom prst="rect">
              <a:avLst/>
            </a:prstGeom>
            <a:solidFill>
              <a:srgbClr val="92CDD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Thesaurus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grpSp>
          <p:nvGrpSpPr>
            <p:cNvPr id="7" name="Gruppo 94"/>
            <p:cNvGrpSpPr/>
            <p:nvPr/>
          </p:nvGrpSpPr>
          <p:grpSpPr>
            <a:xfrm>
              <a:off x="5257800" y="2143116"/>
              <a:ext cx="1171588" cy="4143404"/>
              <a:chOff x="5257800" y="1357298"/>
              <a:chExt cx="1171588" cy="4929222"/>
            </a:xfrm>
          </p:grpSpPr>
          <p:sp>
            <p:nvSpPr>
              <p:cNvPr id="44" name="Rettangolo arrotondato 43"/>
              <p:cNvSpPr/>
              <p:nvPr/>
            </p:nvSpPr>
            <p:spPr>
              <a:xfrm>
                <a:off x="5257800" y="1357298"/>
                <a:ext cx="1171588" cy="4929222"/>
              </a:xfrm>
              <a:prstGeom prst="roundRect">
                <a:avLst/>
              </a:prstGeom>
              <a:solidFill>
                <a:schemeClr val="accent5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5" name="Rectangle 18"/>
              <p:cNvSpPr>
                <a:spLocks noChangeArrowheads="1"/>
              </p:cNvSpPr>
              <p:nvPr/>
            </p:nvSpPr>
            <p:spPr bwMode="auto">
              <a:xfrm>
                <a:off x="5393537" y="1500174"/>
                <a:ext cx="928694" cy="285752"/>
              </a:xfrm>
              <a:prstGeom prst="rect">
                <a:avLst/>
              </a:prstGeom>
              <a:solidFill>
                <a:srgbClr val="FDE9D9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it-IT" sz="1200" b="0" dirty="0" err="1" smtClean="0">
                    <a:latin typeface="Calibri" pitchFamily="34" charset="0"/>
                  </a:rPr>
                  <a:t>Interfaces</a:t>
                </a:r>
                <a:endParaRPr lang="it-IT" sz="1200" b="0" dirty="0" smtClean="0">
                  <a:latin typeface="Calibri" pitchFamily="34" charset="0"/>
                </a:endParaRPr>
              </a:p>
            </p:txBody>
          </p:sp>
        </p:grpSp>
        <p:sp>
          <p:nvSpPr>
            <p:cNvPr id="28" name="Disco magnetico 27"/>
            <p:cNvSpPr/>
            <p:nvPr/>
          </p:nvSpPr>
          <p:spPr>
            <a:xfrm>
              <a:off x="1053295" y="2176040"/>
              <a:ext cx="649609" cy="874610"/>
            </a:xfrm>
            <a:prstGeom prst="flowChartMagneticDisk">
              <a:avLst/>
            </a:prstGeom>
            <a:solidFill>
              <a:srgbClr val="3399FF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9" name="AutoShape 24"/>
            <p:cNvSpPr>
              <a:spLocks noChangeArrowheads="1"/>
            </p:cNvSpPr>
            <p:nvPr/>
          </p:nvSpPr>
          <p:spPr bwMode="auto">
            <a:xfrm>
              <a:off x="2303454" y="4089406"/>
              <a:ext cx="768348" cy="196850"/>
            </a:xfrm>
            <a:prstGeom prst="leftRightArrow">
              <a:avLst>
                <a:gd name="adj1" fmla="val 50000"/>
                <a:gd name="adj2" fmla="val 114355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0" name="AutoShape 24"/>
            <p:cNvSpPr>
              <a:spLocks noChangeArrowheads="1"/>
            </p:cNvSpPr>
            <p:nvPr/>
          </p:nvSpPr>
          <p:spPr bwMode="auto">
            <a:xfrm>
              <a:off x="6072198" y="4089406"/>
              <a:ext cx="768348" cy="196850"/>
            </a:xfrm>
            <a:prstGeom prst="leftRightArrow">
              <a:avLst>
                <a:gd name="adj1" fmla="val 50000"/>
                <a:gd name="adj2" fmla="val 114355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1" name="AutoShape 24"/>
            <p:cNvSpPr>
              <a:spLocks noChangeArrowheads="1"/>
            </p:cNvSpPr>
            <p:nvPr/>
          </p:nvSpPr>
          <p:spPr bwMode="auto">
            <a:xfrm>
              <a:off x="4857752" y="4089406"/>
              <a:ext cx="768348" cy="196850"/>
            </a:xfrm>
            <a:prstGeom prst="leftRightArrow">
              <a:avLst>
                <a:gd name="adj1" fmla="val 50000"/>
                <a:gd name="adj2" fmla="val 114355"/>
              </a:avLst>
            </a:prstGeom>
            <a:solidFill>
              <a:schemeClr val="bg1">
                <a:lumMod val="75000"/>
              </a:schemeClr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2" name="AutoShape 24"/>
            <p:cNvSpPr>
              <a:spLocks noChangeArrowheads="1"/>
            </p:cNvSpPr>
            <p:nvPr/>
          </p:nvSpPr>
          <p:spPr bwMode="auto">
            <a:xfrm>
              <a:off x="2285984" y="1643368"/>
              <a:ext cx="4643470" cy="214314"/>
            </a:xfrm>
            <a:prstGeom prst="leftRightArrow">
              <a:avLst>
                <a:gd name="adj1" fmla="val 50000"/>
                <a:gd name="adj2" fmla="val 114355"/>
              </a:avLst>
            </a:prstGeom>
            <a:solidFill>
              <a:srgbClr val="DBE5F1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t-IT"/>
            </a:p>
          </p:txBody>
        </p:sp>
        <p:sp>
          <p:nvSpPr>
            <p:cNvPr id="33" name="Preparazione 32"/>
            <p:cNvSpPr/>
            <p:nvPr/>
          </p:nvSpPr>
          <p:spPr>
            <a:xfrm>
              <a:off x="5334000" y="2786058"/>
              <a:ext cx="1059669" cy="571504"/>
            </a:xfrm>
            <a:prstGeom prst="flowChartPreparation">
              <a:avLst/>
            </a:prstGeom>
            <a:solidFill>
              <a:srgbClr val="3399FF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/>
                <a:t>WFS</a:t>
              </a:r>
              <a:endParaRPr lang="it-IT" sz="1400" dirty="0"/>
            </a:p>
          </p:txBody>
        </p:sp>
        <p:sp>
          <p:nvSpPr>
            <p:cNvPr id="34" name="Preparazione 33"/>
            <p:cNvSpPr/>
            <p:nvPr/>
          </p:nvSpPr>
          <p:spPr>
            <a:xfrm>
              <a:off x="5334000" y="3429000"/>
              <a:ext cx="1059669" cy="571504"/>
            </a:xfrm>
            <a:prstGeom prst="flowChartPreparation">
              <a:avLst/>
            </a:prstGeom>
            <a:solidFill>
              <a:srgbClr val="3399FF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/>
                <a:t>WMS</a:t>
              </a:r>
              <a:endParaRPr lang="it-IT" sz="1400" dirty="0"/>
            </a:p>
          </p:txBody>
        </p:sp>
        <p:sp>
          <p:nvSpPr>
            <p:cNvPr id="35" name="Preparazione 34"/>
            <p:cNvSpPr/>
            <p:nvPr/>
          </p:nvSpPr>
          <p:spPr>
            <a:xfrm>
              <a:off x="5334000" y="4429132"/>
              <a:ext cx="1059669" cy="571504"/>
            </a:xfrm>
            <a:prstGeom prst="flowChartPreparatio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/>
                <a:t>WCS</a:t>
              </a:r>
              <a:endParaRPr lang="it-IT" sz="1400" dirty="0"/>
            </a:p>
          </p:txBody>
        </p:sp>
        <p:sp>
          <p:nvSpPr>
            <p:cNvPr id="36" name="Preparazione 35"/>
            <p:cNvSpPr/>
            <p:nvPr/>
          </p:nvSpPr>
          <p:spPr>
            <a:xfrm>
              <a:off x="5334000" y="5072074"/>
              <a:ext cx="1059669" cy="571504"/>
            </a:xfrm>
            <a:prstGeom prst="flowChartPreparation">
              <a:avLst/>
            </a:prstGeom>
            <a:solidFill>
              <a:srgbClr val="3399FF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400" dirty="0" smtClean="0"/>
                <a:t>CSW</a:t>
              </a:r>
              <a:endParaRPr lang="it-IT" sz="1400" dirty="0"/>
            </a:p>
          </p:txBody>
        </p:sp>
        <p:sp>
          <p:nvSpPr>
            <p:cNvPr id="37" name="Input manuale 36"/>
            <p:cNvSpPr/>
            <p:nvPr/>
          </p:nvSpPr>
          <p:spPr>
            <a:xfrm>
              <a:off x="3357554" y="5140960"/>
              <a:ext cx="1357322" cy="788370"/>
            </a:xfrm>
            <a:prstGeom prst="flowChartManualInput">
              <a:avLst/>
            </a:prstGeom>
            <a:solidFill>
              <a:srgbClr val="3399FF"/>
            </a:solidFill>
            <a:ln>
              <a:solidFill>
                <a:schemeClr val="accent1">
                  <a:lumMod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2000" dirty="0" err="1" smtClean="0"/>
                <a:t>User-interface</a:t>
              </a:r>
              <a:endParaRPr lang="it-IT" sz="2000" dirty="0"/>
            </a:p>
          </p:txBody>
        </p:sp>
        <p:grpSp>
          <p:nvGrpSpPr>
            <p:cNvPr id="8" name="Gruppo 113"/>
            <p:cNvGrpSpPr/>
            <p:nvPr/>
          </p:nvGrpSpPr>
          <p:grpSpPr>
            <a:xfrm>
              <a:off x="937550" y="4398380"/>
              <a:ext cx="972274" cy="729205"/>
              <a:chOff x="3850954" y="83800"/>
              <a:chExt cx="2029460" cy="1320800"/>
            </a:xfrm>
          </p:grpSpPr>
          <p:sp>
            <p:nvSpPr>
              <p:cNvPr id="42" name="Figura a mano libera 41"/>
              <p:cNvSpPr/>
              <p:nvPr/>
            </p:nvSpPr>
            <p:spPr>
              <a:xfrm>
                <a:off x="3850954" y="83800"/>
                <a:ext cx="1719580" cy="1320800"/>
              </a:xfrm>
              <a:custGeom>
                <a:avLst/>
                <a:gdLst>
                  <a:gd name="connsiteX0" fmla="*/ 20320 w 1737360"/>
                  <a:gd name="connsiteY0" fmla="*/ 1320800 h 1320800"/>
                  <a:gd name="connsiteX1" fmla="*/ 0 w 1737360"/>
                  <a:gd name="connsiteY1" fmla="*/ 172720 h 1320800"/>
                  <a:gd name="connsiteX2" fmla="*/ 101600 w 1737360"/>
                  <a:gd name="connsiteY2" fmla="*/ 50800 h 1320800"/>
                  <a:gd name="connsiteX3" fmla="*/ 670560 w 1737360"/>
                  <a:gd name="connsiteY3" fmla="*/ 0 h 1320800"/>
                  <a:gd name="connsiteX4" fmla="*/ 721360 w 1737360"/>
                  <a:gd name="connsiteY4" fmla="*/ 142240 h 1320800"/>
                  <a:gd name="connsiteX5" fmla="*/ 1737360 w 1737360"/>
                  <a:gd name="connsiteY5" fmla="*/ 60960 h 1320800"/>
                  <a:gd name="connsiteX6" fmla="*/ 1737360 w 1737360"/>
                  <a:gd name="connsiteY6" fmla="*/ 325120 h 1320800"/>
                  <a:gd name="connsiteX7" fmla="*/ 406400 w 1737360"/>
                  <a:gd name="connsiteY7" fmla="*/ 416560 h 1320800"/>
                  <a:gd name="connsiteX8" fmla="*/ 20320 w 1737360"/>
                  <a:gd name="connsiteY8" fmla="*/ 1320800 h 1320800"/>
                  <a:gd name="connsiteX0" fmla="*/ 20320 w 1737360"/>
                  <a:gd name="connsiteY0" fmla="*/ 1320800 h 1320800"/>
                  <a:gd name="connsiteX1" fmla="*/ 0 w 1737360"/>
                  <a:gd name="connsiteY1" fmla="*/ 172720 h 1320800"/>
                  <a:gd name="connsiteX2" fmla="*/ 101600 w 1737360"/>
                  <a:gd name="connsiteY2" fmla="*/ 50800 h 1320800"/>
                  <a:gd name="connsiteX3" fmla="*/ 670560 w 1737360"/>
                  <a:gd name="connsiteY3" fmla="*/ 0 h 1320800"/>
                  <a:gd name="connsiteX4" fmla="*/ 721360 w 1737360"/>
                  <a:gd name="connsiteY4" fmla="*/ 142240 h 1320800"/>
                  <a:gd name="connsiteX5" fmla="*/ 1737360 w 1737360"/>
                  <a:gd name="connsiteY5" fmla="*/ 60960 h 1320800"/>
                  <a:gd name="connsiteX6" fmla="*/ 1737360 w 1737360"/>
                  <a:gd name="connsiteY6" fmla="*/ 325120 h 1320800"/>
                  <a:gd name="connsiteX7" fmla="*/ 406400 w 1737360"/>
                  <a:gd name="connsiteY7" fmla="*/ 416560 h 1320800"/>
                  <a:gd name="connsiteX8" fmla="*/ 20320 w 1737360"/>
                  <a:gd name="connsiteY8" fmla="*/ 1320800 h 1320800"/>
                  <a:gd name="connsiteX0" fmla="*/ 154940 w 1871980"/>
                  <a:gd name="connsiteY0" fmla="*/ 1320800 h 1320800"/>
                  <a:gd name="connsiteX1" fmla="*/ 0 w 1871980"/>
                  <a:gd name="connsiteY1" fmla="*/ 292100 h 1320800"/>
                  <a:gd name="connsiteX2" fmla="*/ 236220 w 1871980"/>
                  <a:gd name="connsiteY2" fmla="*/ 50800 h 1320800"/>
                  <a:gd name="connsiteX3" fmla="*/ 805180 w 1871980"/>
                  <a:gd name="connsiteY3" fmla="*/ 0 h 1320800"/>
                  <a:gd name="connsiteX4" fmla="*/ 855980 w 1871980"/>
                  <a:gd name="connsiteY4" fmla="*/ 142240 h 1320800"/>
                  <a:gd name="connsiteX5" fmla="*/ 1871980 w 1871980"/>
                  <a:gd name="connsiteY5" fmla="*/ 60960 h 1320800"/>
                  <a:gd name="connsiteX6" fmla="*/ 1871980 w 1871980"/>
                  <a:gd name="connsiteY6" fmla="*/ 325120 h 1320800"/>
                  <a:gd name="connsiteX7" fmla="*/ 541020 w 1871980"/>
                  <a:gd name="connsiteY7" fmla="*/ 416560 h 1320800"/>
                  <a:gd name="connsiteX8" fmla="*/ 154940 w 1871980"/>
                  <a:gd name="connsiteY8" fmla="*/ 1320800 h 1320800"/>
                  <a:gd name="connsiteX0" fmla="*/ 2540 w 1719580"/>
                  <a:gd name="connsiteY0" fmla="*/ 1320800 h 1320800"/>
                  <a:gd name="connsiteX1" fmla="*/ 0 w 1719580"/>
                  <a:gd name="connsiteY1" fmla="*/ 195580 h 1320800"/>
                  <a:gd name="connsiteX2" fmla="*/ 83820 w 1719580"/>
                  <a:gd name="connsiteY2" fmla="*/ 50800 h 1320800"/>
                  <a:gd name="connsiteX3" fmla="*/ 652780 w 1719580"/>
                  <a:gd name="connsiteY3" fmla="*/ 0 h 1320800"/>
                  <a:gd name="connsiteX4" fmla="*/ 703580 w 1719580"/>
                  <a:gd name="connsiteY4" fmla="*/ 142240 h 1320800"/>
                  <a:gd name="connsiteX5" fmla="*/ 1719580 w 1719580"/>
                  <a:gd name="connsiteY5" fmla="*/ 60960 h 1320800"/>
                  <a:gd name="connsiteX6" fmla="*/ 1719580 w 1719580"/>
                  <a:gd name="connsiteY6" fmla="*/ 325120 h 1320800"/>
                  <a:gd name="connsiteX7" fmla="*/ 388620 w 1719580"/>
                  <a:gd name="connsiteY7" fmla="*/ 416560 h 1320800"/>
                  <a:gd name="connsiteX8" fmla="*/ 2540 w 1719580"/>
                  <a:gd name="connsiteY8" fmla="*/ 1320800 h 1320800"/>
                  <a:gd name="connsiteX0" fmla="*/ 2540 w 1719580"/>
                  <a:gd name="connsiteY0" fmla="*/ 1320800 h 1320800"/>
                  <a:gd name="connsiteX1" fmla="*/ 0 w 1719580"/>
                  <a:gd name="connsiteY1" fmla="*/ 195580 h 1320800"/>
                  <a:gd name="connsiteX2" fmla="*/ 83820 w 1719580"/>
                  <a:gd name="connsiteY2" fmla="*/ 50800 h 1320800"/>
                  <a:gd name="connsiteX3" fmla="*/ 652780 w 1719580"/>
                  <a:gd name="connsiteY3" fmla="*/ 0 h 1320800"/>
                  <a:gd name="connsiteX4" fmla="*/ 736600 w 1719580"/>
                  <a:gd name="connsiteY4" fmla="*/ 142240 h 1320800"/>
                  <a:gd name="connsiteX5" fmla="*/ 1719580 w 1719580"/>
                  <a:gd name="connsiteY5" fmla="*/ 60960 h 1320800"/>
                  <a:gd name="connsiteX6" fmla="*/ 1719580 w 1719580"/>
                  <a:gd name="connsiteY6" fmla="*/ 325120 h 1320800"/>
                  <a:gd name="connsiteX7" fmla="*/ 388620 w 1719580"/>
                  <a:gd name="connsiteY7" fmla="*/ 416560 h 1320800"/>
                  <a:gd name="connsiteX8" fmla="*/ 2540 w 1719580"/>
                  <a:gd name="connsiteY8" fmla="*/ 1320800 h 13208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19580" h="1320800">
                    <a:moveTo>
                      <a:pt x="2540" y="1320800"/>
                    </a:moveTo>
                    <a:cubicBezTo>
                      <a:pt x="1693" y="945727"/>
                      <a:pt x="847" y="570653"/>
                      <a:pt x="0" y="195580"/>
                    </a:cubicBezTo>
                    <a:lnTo>
                      <a:pt x="83820" y="50800"/>
                    </a:lnTo>
                    <a:lnTo>
                      <a:pt x="652780" y="0"/>
                    </a:lnTo>
                    <a:lnTo>
                      <a:pt x="736600" y="142240"/>
                    </a:lnTo>
                    <a:lnTo>
                      <a:pt x="1719580" y="60960"/>
                    </a:lnTo>
                    <a:lnTo>
                      <a:pt x="1719580" y="325120"/>
                    </a:lnTo>
                    <a:lnTo>
                      <a:pt x="388620" y="416560"/>
                    </a:lnTo>
                    <a:lnTo>
                      <a:pt x="2540" y="1320800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  <p:sp>
            <p:nvSpPr>
              <p:cNvPr id="43" name="Figura a mano libera 42"/>
              <p:cNvSpPr/>
              <p:nvPr/>
            </p:nvSpPr>
            <p:spPr>
              <a:xfrm>
                <a:off x="3858574" y="368280"/>
                <a:ext cx="2021840" cy="1036320"/>
              </a:xfrm>
              <a:custGeom>
                <a:avLst/>
                <a:gdLst>
                  <a:gd name="connsiteX0" fmla="*/ 0 w 2021840"/>
                  <a:gd name="connsiteY0" fmla="*/ 1036320 h 1036320"/>
                  <a:gd name="connsiteX1" fmla="*/ 375920 w 2021840"/>
                  <a:gd name="connsiteY1" fmla="*/ 121920 h 1036320"/>
                  <a:gd name="connsiteX2" fmla="*/ 2021840 w 2021840"/>
                  <a:gd name="connsiteY2" fmla="*/ 0 h 1036320"/>
                  <a:gd name="connsiteX3" fmla="*/ 1676400 w 2021840"/>
                  <a:gd name="connsiteY3" fmla="*/ 934720 h 1036320"/>
                  <a:gd name="connsiteX4" fmla="*/ 0 w 2021840"/>
                  <a:gd name="connsiteY4" fmla="*/ 1036320 h 103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021840" h="1036320">
                    <a:moveTo>
                      <a:pt x="0" y="1036320"/>
                    </a:moveTo>
                    <a:lnTo>
                      <a:pt x="375920" y="121920"/>
                    </a:lnTo>
                    <a:lnTo>
                      <a:pt x="2021840" y="0"/>
                    </a:lnTo>
                    <a:lnTo>
                      <a:pt x="1676400" y="934720"/>
                    </a:lnTo>
                    <a:lnTo>
                      <a:pt x="0" y="1036320"/>
                    </a:lnTo>
                    <a:close/>
                  </a:path>
                </a:pathLst>
              </a:custGeom>
              <a:solidFill>
                <a:srgbClr val="3399FF"/>
              </a:solidFill>
              <a:ln>
                <a:solidFill>
                  <a:schemeClr val="accent1">
                    <a:lumMod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9" name="Rectangle 15"/>
            <p:cNvSpPr>
              <a:spLocks noChangeArrowheads="1"/>
            </p:cNvSpPr>
            <p:nvPr/>
          </p:nvSpPr>
          <p:spPr bwMode="auto">
            <a:xfrm>
              <a:off x="3172460" y="2893826"/>
              <a:ext cx="1661160" cy="337054"/>
            </a:xfrm>
            <a:prstGeom prst="rect">
              <a:avLst/>
            </a:prstGeom>
            <a:solidFill>
              <a:srgbClr val="92CDDC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it-IT" sz="1800" b="0" i="0" u="none" strike="noStrike" cap="none" normalizeH="0" baseline="0" dirty="0" smtClean="0">
                  <a:ln>
                    <a:noFill/>
                  </a:ln>
                  <a:solidFill>
                    <a:schemeClr val="tx1"/>
                  </a:solidFill>
                  <a:effectLst/>
                  <a:latin typeface="Calibri" pitchFamily="34" charset="0"/>
                </a:rPr>
                <a:t>Service broker</a:t>
              </a:r>
              <a:endParaRPr kumimoji="0" lang="it-IT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40" name="Picture 4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306945" y="3286760"/>
              <a:ext cx="930910" cy="9309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41" name="Picture 7"/>
            <p:cNvPicPr>
              <a:picLocks noChangeAspect="1" noChangeArrowheads="1"/>
            </p:cNvPicPr>
            <p:nvPr/>
          </p:nvPicPr>
          <p:blipFill>
            <a:blip r:embed="rId8" cstate="print"/>
            <a:srcRect l="16798" t="14698" r="18898" b="16798"/>
            <a:stretch>
              <a:fillRect/>
            </a:stretch>
          </p:blipFill>
          <p:spPr bwMode="auto">
            <a:xfrm>
              <a:off x="4303751" y="1457564"/>
              <a:ext cx="509393" cy="5426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9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55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10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57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58" name="Immagine 18" descr="logo_arial.gif"/>
              <p:cNvPicPr>
                <a:picLocks noChangeAspect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/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More about GMOS </a:t>
            </a:r>
            <a:r>
              <a:rPr lang="en-GB" sz="28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at</a:t>
            </a:r>
            <a:r>
              <a:rPr lang="en-GB" sz="28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  <a:cs typeface="+mn-cs"/>
              </a:rPr>
              <a:t>...</a:t>
            </a:r>
          </a:p>
        </p:txBody>
      </p:sp>
      <p:sp>
        <p:nvSpPr>
          <p:cNvPr id="45059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5060" name="Rectangle 1"/>
          <p:cNvSpPr>
            <a:spLocks noChangeArrowheads="1"/>
          </p:cNvSpPr>
          <p:nvPr/>
        </p:nvSpPr>
        <p:spPr bwMode="auto">
          <a:xfrm>
            <a:off x="533400" y="1295400"/>
            <a:ext cx="822960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pPr marL="361950" indent="-361950" algn="just" eaLnBrk="0" hangingPunct="0">
              <a:spcAft>
                <a:spcPts val="900"/>
              </a:spcAft>
            </a:pPr>
            <a:r>
              <a:rPr lang="en-US" sz="1600" b="0">
                <a:ea typeface="Times New Roman" pitchFamily="18" charset="0"/>
              </a:rPr>
              <a:t>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1016000"/>
            <a:ext cx="9144000" cy="5842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it-IT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www.gmos.eu</a:t>
            </a:r>
            <a:r>
              <a:rPr lang="it-IT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685800" y="1828800"/>
            <a:ext cx="7696200" cy="20128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2400" dirty="0">
                <a:latin typeface="Arial" pitchFamily="34" charset="0"/>
                <a:cs typeface="+mn-cs"/>
              </a:rPr>
              <a:t>the official GMOS web portal </a:t>
            </a:r>
            <a:r>
              <a:rPr lang="en-US" sz="2400" dirty="0" smtClean="0">
                <a:latin typeface="Arial" pitchFamily="34" charset="0"/>
                <a:cs typeface="+mn-cs"/>
              </a:rPr>
              <a:t>provides </a:t>
            </a:r>
            <a:r>
              <a:rPr lang="en-US" sz="2400" dirty="0">
                <a:latin typeface="Arial" pitchFamily="34" charset="0"/>
                <a:cs typeface="+mn-cs"/>
              </a:rPr>
              <a:t>all the information concerning the project development, interoperable system, field campaigns, atmospheric modelling and major </a:t>
            </a:r>
            <a:r>
              <a:rPr lang="en-US" sz="2400" dirty="0" smtClean="0">
                <a:latin typeface="Arial" pitchFamily="34" charset="0"/>
                <a:cs typeface="+mn-cs"/>
              </a:rPr>
              <a:t>findings, publications, and press releases</a:t>
            </a:r>
            <a:endParaRPr lang="en-US" sz="2400" dirty="0">
              <a:latin typeface="Arial" pitchFamily="34" charset="0"/>
              <a:cs typeface="+mn-cs"/>
            </a:endParaRPr>
          </a:p>
        </p:txBody>
      </p:sp>
      <p:sp>
        <p:nvSpPr>
          <p:cNvPr id="21" name="CasellaDiTesto 20"/>
          <p:cNvSpPr txBox="1"/>
          <p:nvPr/>
        </p:nvSpPr>
        <p:spPr>
          <a:xfrm>
            <a:off x="0" y="4191000"/>
            <a:ext cx="91440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  <a:defRPr/>
            </a:pPr>
            <a:r>
              <a:rPr lang="en-US" sz="3600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Thanks….. </a:t>
            </a:r>
            <a:endParaRPr lang="en-US" sz="3600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+mn-cs"/>
            </a:endParaRPr>
          </a:p>
        </p:txBody>
      </p:sp>
      <p:grpSp>
        <p:nvGrpSpPr>
          <p:cNvPr id="8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11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12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13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4" name="Immagine 18" descr="logo_arial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GMOS Overarching Objectives</a:t>
            </a:r>
          </a:p>
        </p:txBody>
      </p:sp>
      <p:sp>
        <p:nvSpPr>
          <p:cNvPr id="11267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277508" name="Rectangle 4"/>
          <p:cNvSpPr>
            <a:spLocks noChangeArrowheads="1"/>
          </p:cNvSpPr>
          <p:nvPr/>
        </p:nvSpPr>
        <p:spPr bwMode="auto">
          <a:xfrm>
            <a:off x="152400" y="634989"/>
            <a:ext cx="8610600" cy="61468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marL="355600" indent="-355600" algn="just" eaLnBrk="0" hangingPunct="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GB" sz="20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To provide </a:t>
            </a:r>
            <a:r>
              <a:rPr lang="en-GB" sz="2000" dirty="0" smtClean="0"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spatially and temporally distributed Hg speciated measurements</a:t>
            </a:r>
            <a:r>
              <a:rPr lang="en-GB" sz="200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en-GB" sz="20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aimed to understand the contribution of source regions vs. selected receptor areas with changing emission regime and meteorological conditions.</a:t>
            </a:r>
          </a:p>
          <a:p>
            <a:pPr marL="355600" indent="-355600" algn="just" eaLnBrk="0" hangingPunct="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GB" sz="20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To </a:t>
            </a:r>
            <a:r>
              <a:rPr lang="en-GB" sz="20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validate regional and global scale 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atmospheric mercury modelling systems </a:t>
            </a:r>
            <a:r>
              <a:rPr lang="en-GB" sz="20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able</a:t>
            </a:r>
            <a:r>
              <a:rPr lang="en-GB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 to predict </a:t>
            </a:r>
            <a:r>
              <a:rPr lang="en-GB" sz="20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the temporal variations and spatial distributions of ambient concentrations of atmospheric mercury, and Hg fluxes to and from terrestrial and aquatic receptors. </a:t>
            </a:r>
            <a:endParaRPr lang="it-IT" sz="2000" b="0" dirty="0">
              <a:latin typeface="Arial" pitchFamily="34" charset="0"/>
              <a:cs typeface="Arial" pitchFamily="34" charset="0"/>
            </a:endParaRPr>
          </a:p>
          <a:p>
            <a:pPr marL="355600" indent="-355600" algn="just" eaLnBrk="0" hangingPunct="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GB" sz="20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To </a:t>
            </a:r>
            <a:r>
              <a:rPr lang="en-GB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evaluate and identify 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source-receptor relationships </a:t>
            </a:r>
            <a:r>
              <a:rPr lang="en-GB" sz="20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at country scale and their temporal trends for current and projected scenarios of mercury emissions from anthropogenic and natural sources.</a:t>
            </a:r>
            <a:endParaRPr lang="it-IT" sz="2000" b="0" dirty="0">
              <a:latin typeface="Arial" pitchFamily="34" charset="0"/>
              <a:cs typeface="Arial" pitchFamily="34" charset="0"/>
            </a:endParaRPr>
          </a:p>
          <a:p>
            <a:pPr marL="355600" indent="-355600" algn="just" eaLnBrk="0" hangingPunct="0">
              <a:spcAft>
                <a:spcPts val="1200"/>
              </a:spcAft>
              <a:buFont typeface="Wingdings" pitchFamily="2" charset="2"/>
              <a:buChar char="ü"/>
              <a:defRPr/>
            </a:pPr>
            <a:r>
              <a:rPr lang="en-GB" sz="20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To develop </a:t>
            </a:r>
            <a:r>
              <a:rPr lang="en-GB" sz="2000" dirty="0">
                <a:solidFill>
                  <a:srgbClr val="0000CC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interoperable tools </a:t>
            </a:r>
            <a:r>
              <a:rPr lang="en-GB" sz="20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to allow the </a:t>
            </a:r>
            <a:r>
              <a:rPr lang="en-GB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sharing of </a:t>
            </a:r>
            <a:r>
              <a:rPr lang="en-GB" sz="20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observations </a:t>
            </a:r>
            <a:r>
              <a:rPr lang="en-GB" sz="20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and models output data produced by GMOS, for the purposes of research and policy development and implementation as well as </a:t>
            </a:r>
            <a:r>
              <a:rPr lang="en-GB" sz="20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support the achievement of goals of </a:t>
            </a:r>
            <a:r>
              <a:rPr lang="en-GB" sz="20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the </a:t>
            </a:r>
            <a:r>
              <a:rPr lang="en-GB" sz="2000" b="0" dirty="0" smtClean="0">
                <a:latin typeface="Arial" pitchFamily="34" charset="0"/>
                <a:ea typeface="Times New Roman" pitchFamily="18" charset="0"/>
                <a:cs typeface="Arial" pitchFamily="34" charset="0"/>
              </a:rPr>
              <a:t>Societal </a:t>
            </a:r>
            <a:r>
              <a:rPr lang="en-GB" sz="20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Benefit Areas (SBA) established in </a:t>
            </a:r>
            <a:r>
              <a:rPr lang="en-GB" sz="20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GEOSS</a:t>
            </a:r>
            <a:r>
              <a:rPr lang="en-GB" sz="2000" b="0" dirty="0"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lang="en-GB" sz="2000" b="0" dirty="0">
              <a:latin typeface="Arial" pitchFamily="34" charset="0"/>
              <a:cs typeface="Arial" pitchFamily="34" charset="0"/>
            </a:endParaRPr>
          </a:p>
          <a:p>
            <a:pPr marL="363538" indent="-363538">
              <a:spcBef>
                <a:spcPct val="20000"/>
              </a:spcBef>
              <a:spcAft>
                <a:spcPts val="1200"/>
              </a:spcAft>
              <a:buFont typeface="Wingdings" pitchFamily="2" charset="2"/>
              <a:buChar char="q"/>
              <a:defRPr/>
            </a:pPr>
            <a:endParaRPr lang="en-GB" sz="2800" dirty="0">
              <a:solidFill>
                <a:srgbClr val="0000CC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+mn-cs"/>
            </a:endParaRPr>
          </a:p>
        </p:txBody>
      </p:sp>
      <p:pic>
        <p:nvPicPr>
          <p:cNvPr id="14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7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8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9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10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1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7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7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750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7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7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750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77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77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7750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77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77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750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508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pic>
        <p:nvPicPr>
          <p:cNvPr id="2457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05037" y="0"/>
            <a:ext cx="4881563" cy="6324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7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9" name="Immagine 18" descr="logo_arial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800" dirty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The International </a:t>
            </a:r>
            <a:r>
              <a:rPr lang="en-GB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Framework</a:t>
            </a:r>
            <a:endParaRPr lang="en-GB" sz="2800" dirty="0">
              <a:solidFill>
                <a:srgbClr val="0000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292" name="Rectangle 4"/>
          <p:cNvSpPr>
            <a:spLocks noChangeArrowheads="1"/>
          </p:cNvSpPr>
          <p:nvPr/>
        </p:nvSpPr>
        <p:spPr bwMode="auto">
          <a:xfrm>
            <a:off x="609600" y="990600"/>
            <a:ext cx="7924800" cy="433708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4450" rIns="90488" bIns="44450">
            <a:spAutoFit/>
          </a:bodyPr>
          <a:lstStyle/>
          <a:p>
            <a:pPr marL="536575" indent="-536575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GB" sz="2400" dirty="0">
                <a:solidFill>
                  <a:srgbClr val="0000CC"/>
                </a:solidFill>
              </a:rPr>
              <a:t>GEO Task </a:t>
            </a:r>
            <a:r>
              <a:rPr lang="en-GB" sz="2400" dirty="0" smtClean="0">
                <a:solidFill>
                  <a:srgbClr val="0000CC"/>
                </a:solidFill>
              </a:rPr>
              <a:t>HE-02 “Tracking Pollutants” - C1 </a:t>
            </a:r>
            <a:r>
              <a:rPr lang="en-GB" sz="2400" dirty="0">
                <a:solidFill>
                  <a:srgbClr val="0000CC"/>
                </a:solidFill>
              </a:rPr>
              <a:t>“Global </a:t>
            </a:r>
            <a:r>
              <a:rPr lang="en-GB" sz="2400" dirty="0" smtClean="0">
                <a:solidFill>
                  <a:srgbClr val="0000CC"/>
                </a:solidFill>
              </a:rPr>
              <a:t>Mercury Observation System”</a:t>
            </a:r>
            <a:endParaRPr lang="en-GB" sz="2400" dirty="0">
              <a:solidFill>
                <a:srgbClr val="0000CC"/>
              </a:solidFill>
            </a:endParaRPr>
          </a:p>
          <a:p>
            <a:pPr marL="536575" indent="-536575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GB" sz="2400" dirty="0">
                <a:solidFill>
                  <a:srgbClr val="0000CC"/>
                </a:solidFill>
              </a:rPr>
              <a:t>UNEP Mercury Program – Global Partnership on Atmospheric Mercury Transport and Fate Research </a:t>
            </a:r>
            <a:r>
              <a:rPr lang="en-GB" sz="2400" dirty="0" smtClean="0">
                <a:solidFill>
                  <a:srgbClr val="0000CC"/>
                </a:solidFill>
              </a:rPr>
              <a:t>(UNEP F&amp;T</a:t>
            </a:r>
            <a:r>
              <a:rPr lang="en-GB" sz="2400" dirty="0">
                <a:solidFill>
                  <a:srgbClr val="0000CC"/>
                </a:solidFill>
              </a:rPr>
              <a:t>)</a:t>
            </a:r>
          </a:p>
          <a:p>
            <a:pPr marL="536575" indent="-536575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GB" sz="2400" dirty="0">
                <a:solidFill>
                  <a:srgbClr val="0000CC"/>
                </a:solidFill>
              </a:rPr>
              <a:t>Task Force on Hemispheric Transport of Air Pollutants (TF HTAP) under the UNECE-LRTAP international conventions</a:t>
            </a:r>
            <a:r>
              <a:rPr lang="en-GB" sz="2400" dirty="0" smtClean="0">
                <a:solidFill>
                  <a:srgbClr val="0000CC"/>
                </a:solidFill>
              </a:rPr>
              <a:t>.</a:t>
            </a:r>
          </a:p>
          <a:p>
            <a:pPr marL="536575" indent="-536575">
              <a:spcBef>
                <a:spcPts val="1200"/>
              </a:spcBef>
              <a:spcAft>
                <a:spcPts val="1200"/>
              </a:spcAft>
              <a:buFont typeface="Wingdings" pitchFamily="2" charset="2"/>
              <a:buChar char="ü"/>
            </a:pPr>
            <a:r>
              <a:rPr lang="en-GB" sz="2400" dirty="0" smtClean="0">
                <a:solidFill>
                  <a:srgbClr val="0000CC"/>
                </a:solidFill>
              </a:rPr>
              <a:t>Regional programs</a:t>
            </a:r>
            <a:endParaRPr lang="en-GB" sz="2400" dirty="0">
              <a:solidFill>
                <a:srgbClr val="0000CC"/>
              </a:solidFill>
            </a:endParaRPr>
          </a:p>
        </p:txBody>
      </p:sp>
      <p:grpSp>
        <p:nvGrpSpPr>
          <p:cNvPr id="12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13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15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16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7" name="Immagine 18" descr="logo_arial.gif"/>
              <p:cNvPicPr>
                <a:picLocks noChangeAspect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8" name="Immagine 9" descr="fp7-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Immagine 18" descr="gmos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+mn-cs"/>
              </a:rPr>
              <a:t>Current and Future Global Emissions</a:t>
            </a:r>
            <a:endParaRPr lang="en-GB" sz="2400" dirty="0">
              <a:solidFill>
                <a:srgbClr val="00009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685800"/>
            <a:ext cx="7811492" cy="556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4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16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17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8" name="Immagine 18" descr="logo_arial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8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 Global Mercury Observation System</a:t>
            </a:r>
            <a:endParaRPr lang="en-GB" sz="280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2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3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0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4" name="CasellaDiTesto 13"/>
          <p:cNvSpPr txBox="1"/>
          <p:nvPr/>
        </p:nvSpPr>
        <p:spPr>
          <a:xfrm>
            <a:off x="838200" y="990600"/>
            <a:ext cx="7696200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1813" indent="-531813">
              <a:lnSpc>
                <a:spcPct val="200000"/>
              </a:lnSpc>
              <a:buFont typeface="Wingdings" pitchFamily="2" charset="2"/>
              <a:buChar char="Ø"/>
            </a:pPr>
            <a:r>
              <a:rPr lang="it-IT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8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Ground-based</a:t>
            </a:r>
            <a:r>
              <a:rPr lang="it-IT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</a:t>
            </a:r>
            <a:r>
              <a:rPr lang="it-IT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</a:t>
            </a:r>
          </a:p>
          <a:p>
            <a:pPr marL="531813" indent="-531813">
              <a:lnSpc>
                <a:spcPct val="200000"/>
              </a:lnSpc>
              <a:buFont typeface="Wingdings" pitchFamily="2" charset="2"/>
              <a:buChar char="Ø"/>
            </a:pPr>
            <a:r>
              <a:rPr lang="it-IT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Marine </a:t>
            </a:r>
            <a:r>
              <a:rPr lang="it-IT" sz="28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</a:t>
            </a:r>
            <a:r>
              <a:rPr lang="it-IT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</a:t>
            </a:r>
          </a:p>
          <a:p>
            <a:pPr marL="531813" indent="-531813">
              <a:lnSpc>
                <a:spcPct val="200000"/>
              </a:lnSpc>
              <a:buFont typeface="Wingdings" pitchFamily="2" charset="2"/>
              <a:buChar char="Ø"/>
            </a:pPr>
            <a:r>
              <a:rPr lang="it-IT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</a:t>
            </a:r>
            <a:r>
              <a:rPr lang="it-IT" sz="28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Tropospheric</a:t>
            </a:r>
            <a:r>
              <a:rPr lang="it-IT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800" dirty="0" err="1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Observation</a:t>
            </a:r>
            <a:r>
              <a:rPr lang="it-IT" sz="2800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System</a:t>
            </a:r>
          </a:p>
          <a:p>
            <a:pPr>
              <a:lnSpc>
                <a:spcPct val="200000"/>
              </a:lnSpc>
              <a:buFont typeface="Wingdings" pitchFamily="2" charset="2"/>
              <a:buChar char="Ø"/>
            </a:pPr>
            <a:endParaRPr lang="it-IT" sz="2800" dirty="0">
              <a:solidFill>
                <a:srgbClr val="0000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506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 Ground-Based Observation System</a:t>
            </a:r>
            <a:endParaRPr lang="en-GB" sz="2400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sp>
        <p:nvSpPr>
          <p:cNvPr id="31747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  <p:pic>
        <p:nvPicPr>
          <p:cNvPr id="12" name="Immagine 9" descr="fp7-logo.g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gmos_log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6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7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8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9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10" name="Immagine 18" descr="logo_arial.gif"/>
              <p:cNvPicPr>
                <a:picLocks noChangeAspect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95363" y="742950"/>
            <a:ext cx="7153275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0"/>
            <a:ext cx="7659688" cy="549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 descr="fp7-logo.gif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9184" y="0"/>
            <a:ext cx="544816" cy="44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gmos_log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1" y="0"/>
            <a:ext cx="1066801" cy="443536"/>
          </a:xfrm>
          <a:prstGeom prst="rect">
            <a:avLst/>
          </a:prstGeom>
        </p:spPr>
      </p:pic>
      <p:grpSp>
        <p:nvGrpSpPr>
          <p:cNvPr id="5" name="Gruppo 10"/>
          <p:cNvGrpSpPr>
            <a:grpSpLocks/>
          </p:cNvGrpSpPr>
          <p:nvPr/>
        </p:nvGrpSpPr>
        <p:grpSpPr bwMode="auto">
          <a:xfrm>
            <a:off x="0" y="6400800"/>
            <a:ext cx="9144000" cy="426854"/>
            <a:chOff x="0" y="6400800"/>
            <a:chExt cx="9144000" cy="426854"/>
          </a:xfrm>
        </p:grpSpPr>
        <p:sp>
          <p:nvSpPr>
            <p:cNvPr id="6" name="Line 9"/>
            <p:cNvSpPr>
              <a:spLocks noChangeShapeType="1"/>
            </p:cNvSpPr>
            <p:nvPr/>
          </p:nvSpPr>
          <p:spPr bwMode="auto">
            <a:xfrm>
              <a:off x="0" y="6400800"/>
              <a:ext cx="9144000" cy="0"/>
            </a:xfrm>
            <a:prstGeom prst="line">
              <a:avLst/>
            </a:prstGeom>
            <a:noFill/>
            <a:ln w="25400" cmpd="thinThick">
              <a:solidFill>
                <a:srgbClr val="000099"/>
              </a:solidFill>
              <a:round/>
              <a:headEnd/>
              <a:tailEnd/>
            </a:ln>
          </p:spPr>
          <p:txBody>
            <a:bodyPr/>
            <a:lstStyle/>
            <a:p>
              <a:endParaRPr lang="it-IT" sz="900">
                <a:latin typeface="+mj-lt"/>
              </a:endParaRPr>
            </a:p>
          </p:txBody>
        </p:sp>
        <p:grpSp>
          <p:nvGrpSpPr>
            <p:cNvPr id="7" name="Gruppo 10"/>
            <p:cNvGrpSpPr>
              <a:grpSpLocks/>
            </p:cNvGrpSpPr>
            <p:nvPr/>
          </p:nvGrpSpPr>
          <p:grpSpPr bwMode="auto">
            <a:xfrm>
              <a:off x="38421" y="6419850"/>
              <a:ext cx="5447979" cy="407804"/>
              <a:chOff x="38421" y="6248832"/>
              <a:chExt cx="5447979" cy="407804"/>
            </a:xfrm>
          </p:grpSpPr>
          <p:sp>
            <p:nvSpPr>
              <p:cNvPr id="8" name="Text Box 7"/>
              <p:cNvSpPr txBox="1">
                <a:spLocks noChangeArrowheads="1"/>
              </p:cNvSpPr>
              <p:nvPr/>
            </p:nvSpPr>
            <p:spPr bwMode="auto">
              <a:xfrm>
                <a:off x="446088" y="6248832"/>
                <a:ext cx="5040312" cy="4078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  <a:defRPr/>
                </a:pPr>
                <a:r>
                  <a:rPr lang="en-US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CNR – Institute of Atmospheric Pollution Research, Rome, Italy</a:t>
                </a:r>
              </a:p>
              <a:p>
                <a:pPr>
                  <a:spcBef>
                    <a:spcPts val="300"/>
                  </a:spcBef>
                  <a:defRPr/>
                </a:pPr>
                <a:r>
                  <a:rPr lang="it-IT" sz="900" dirty="0">
                    <a:solidFill>
                      <a:srgbClr val="000099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+mj-lt"/>
                  </a:rPr>
                  <a:t>http://www.iia.cnr.it</a:t>
                </a:r>
              </a:p>
            </p:txBody>
          </p:sp>
          <p:pic>
            <p:nvPicPr>
              <p:cNvPr id="9" name="Immagine 18" descr="logo_arial.gif"/>
              <p:cNvPicPr>
                <a:picLocks noChangeAspect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38421" y="6279636"/>
                <a:ext cx="421401" cy="360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12" name="Rectangle 2"/>
          <p:cNvSpPr>
            <a:spLocks noChangeArrowheads="1"/>
          </p:cNvSpPr>
          <p:nvPr/>
        </p:nvSpPr>
        <p:spPr bwMode="auto">
          <a:xfrm>
            <a:off x="457200" y="0"/>
            <a:ext cx="8229600" cy="487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GB" sz="2400" dirty="0" smtClean="0">
                <a:solidFill>
                  <a:srgbClr val="00009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j-lt"/>
                <a:cs typeface="+mn-cs"/>
              </a:rPr>
              <a:t>Ground-Based Observation System</a:t>
            </a:r>
            <a:endParaRPr lang="en-GB" sz="2400" dirty="0">
              <a:solidFill>
                <a:srgbClr val="00009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+mj-lt"/>
              <a:cs typeface="+mn-cs"/>
            </a:endParaRPr>
          </a:p>
        </p:txBody>
      </p:sp>
      <p:sp>
        <p:nvSpPr>
          <p:cNvPr id="13" name="Line 3"/>
          <p:cNvSpPr>
            <a:spLocks noChangeShapeType="1"/>
          </p:cNvSpPr>
          <p:nvPr/>
        </p:nvSpPr>
        <p:spPr bwMode="auto">
          <a:xfrm>
            <a:off x="152400" y="533400"/>
            <a:ext cx="8839200" cy="0"/>
          </a:xfrm>
          <a:prstGeom prst="line">
            <a:avLst/>
          </a:prstGeom>
          <a:noFill/>
          <a:ln w="38100">
            <a:solidFill>
              <a:srgbClr val="000080"/>
            </a:solidFill>
            <a:round/>
            <a:headEnd/>
            <a:tailEnd/>
          </a:ln>
        </p:spPr>
        <p:txBody>
          <a:bodyPr/>
          <a:lstStyle/>
          <a:p>
            <a:endParaRPr lang="it-IT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rgbClr val="33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99CCFF"/>
        </a:solidFill>
        <a:ln w="9525" cap="flat" cmpd="sng" algn="ctr">
          <a:solidFill>
            <a:srgbClr val="3366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342900" marR="0" indent="-342900" algn="ctr" defTabSz="914400" rtl="0" eaLnBrk="1" fontAlgn="base" latinLnBrk="0" hangingPunct="1">
          <a:lnSpc>
            <a:spcPct val="10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GB" sz="32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i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8928</TotalTime>
  <Words>978</Words>
  <Application>Microsoft Office PowerPoint</Application>
  <PresentationFormat>Presentazione su schermo (4:3)</PresentationFormat>
  <Paragraphs>173</Paragraphs>
  <Slides>28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28</vt:i4>
      </vt:variant>
    </vt:vector>
  </HeadingPairs>
  <TitlesOfParts>
    <vt:vector size="29" baseType="lpstr">
      <vt:lpstr>Struttura predefinita</vt:lpstr>
      <vt:lpstr>GMOS:  A GEO Initiative to Support the Global Treaty     Nicola Pirrone GMOS Coordinator CNR – Institute of Atmospheric Pollution Research, Rome, Italy   GEPW-7 15-16 April 2013, Barcelona</vt:lpstr>
      <vt:lpstr>Diapositiva 2</vt:lpstr>
      <vt:lpstr>Diapositiva 3</vt:lpstr>
      <vt:lpstr>Diapositiva 4</vt:lpstr>
      <vt:lpstr>Diapositiva 5</vt:lpstr>
      <vt:lpstr>Diapositiva 6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GMOS Data Policy Document</vt:lpstr>
      <vt:lpstr>GMOS Data Policy Document</vt:lpstr>
      <vt:lpstr>Diapositiva 16</vt:lpstr>
      <vt:lpstr>GMOS Data Policy &amp; QA/QC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utente</dc:creator>
  <cp:lastModifiedBy>Nicola Pirrone</cp:lastModifiedBy>
  <cp:revision>413</cp:revision>
  <cp:lastPrinted>1601-01-01T00:00:00Z</cp:lastPrinted>
  <dcterms:created xsi:type="dcterms:W3CDTF">1601-01-01T00:00:00Z</dcterms:created>
  <dcterms:modified xsi:type="dcterms:W3CDTF">2013-04-16T06:30:14Z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