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24" r:id="rId6"/>
    <p:sldId id="319" r:id="rId7"/>
    <p:sldId id="344" r:id="rId8"/>
    <p:sldId id="340" r:id="rId9"/>
    <p:sldId id="339" r:id="rId10"/>
    <p:sldId id="342" r:id="rId11"/>
    <p:sldId id="321" r:id="rId12"/>
    <p:sldId id="341" r:id="rId13"/>
    <p:sldId id="347" r:id="rId14"/>
    <p:sldId id="326" r:id="rId15"/>
    <p:sldId id="327" r:id="rId16"/>
    <p:sldId id="328" r:id="rId17"/>
    <p:sldId id="329" r:id="rId18"/>
    <p:sldId id="331" r:id="rId19"/>
    <p:sldId id="332" r:id="rId20"/>
    <p:sldId id="333" r:id="rId21"/>
    <p:sldId id="322" r:id="rId22"/>
    <p:sldId id="346" r:id="rId23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170B64-40B5-4F90-B7C1-C184CA6B4124}">
          <p14:sldIdLst>
            <p14:sldId id="256"/>
          </p14:sldIdLst>
        </p14:section>
        <p14:section name="Introduction and backgrou nd" id="{ED6024F9-6326-406F-93C7-9391710FD6D1}">
          <p14:sldIdLst>
            <p14:sldId id="324"/>
            <p14:sldId id="319"/>
            <p14:sldId id="344"/>
          </p14:sldIdLst>
        </p14:section>
        <p14:section name="Data reception" id="{2FD61599-D4FA-4E4E-BBF5-01946CF5FAE5}">
          <p14:sldIdLst>
            <p14:sldId id="340"/>
          </p14:sldIdLst>
        </p14:section>
        <p14:section name="Training &amp; software" id="{3E64F73B-38F2-43C6-8BA5-65CFA3EDF544}">
          <p14:sldIdLst>
            <p14:sldId id="339"/>
            <p14:sldId id="342"/>
            <p14:sldId id="321"/>
            <p14:sldId id="341"/>
            <p14:sldId id="347"/>
          </p14:sldIdLst>
        </p14:section>
        <p14:section name="Use cases" id="{87DF195F-952E-472F-87C2-6AB72F297D85}">
          <p14:sldIdLst>
            <p14:sldId id="326"/>
            <p14:sldId id="327"/>
            <p14:sldId id="328"/>
            <p14:sldId id="329"/>
            <p14:sldId id="331"/>
            <p14:sldId id="332"/>
            <p14:sldId id="333"/>
          </p14:sldIdLst>
        </p14:section>
        <p14:section name="Links to GEO WP" id="{73360CC8-CEFD-486F-84F5-E20885CE6F6A}">
          <p14:sldIdLst>
            <p14:sldId id="322"/>
          </p14:sldIdLst>
        </p14:section>
        <p14:section name="Closure" id="{3D13BECB-6139-4F50-B961-2B0CF9077176}">
          <p14:sldIdLst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7" autoAdjust="0"/>
    <p:restoredTop sz="86462" autoAdjust="0"/>
  </p:normalViewPr>
  <p:slideViewPr>
    <p:cSldViewPr>
      <p:cViewPr varScale="1">
        <p:scale>
          <a:sx n="90" d="100"/>
          <a:sy n="90" d="100"/>
        </p:scale>
        <p:origin x="-4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ACB708-380C-421B-A3A6-4170DD5CB0D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469DDFA-CCCD-4170-B13D-28BA08E99DCD}">
      <dgm:prSet phldrT="[Text]" custT="1"/>
      <dgm:spPr/>
      <dgm:t>
        <a:bodyPr/>
        <a:lstStyle/>
        <a:p>
          <a:r>
            <a:rPr lang="nl-BE" sz="1800" dirty="0" smtClean="0"/>
            <a:t>ITC/52N </a:t>
          </a:r>
          <a:br>
            <a:rPr lang="nl-BE" sz="1800" dirty="0" smtClean="0"/>
          </a:br>
          <a:r>
            <a:rPr lang="nl-BE" sz="1800" dirty="0" smtClean="0"/>
            <a:t>ILWIS + </a:t>
          </a:r>
          <a:r>
            <a:rPr lang="nl-BE" sz="1800" dirty="0" err="1" smtClean="0"/>
            <a:t>Toolboxes</a:t>
          </a:r>
          <a:endParaRPr lang="nl-BE" sz="1800" dirty="0"/>
        </a:p>
      </dgm:t>
    </dgm:pt>
    <dgm:pt modelId="{AB5FCD7A-1C29-458B-B4D1-FC75AE75E8F0}" type="parTrans" cxnId="{2C5A6A50-9E56-4709-844D-54557D023298}">
      <dgm:prSet/>
      <dgm:spPr/>
      <dgm:t>
        <a:bodyPr/>
        <a:lstStyle/>
        <a:p>
          <a:endParaRPr lang="nl-BE"/>
        </a:p>
      </dgm:t>
    </dgm:pt>
    <dgm:pt modelId="{B233AD78-280C-4C90-B311-32F11D6AC374}" type="sibTrans" cxnId="{2C5A6A50-9E56-4709-844D-54557D023298}">
      <dgm:prSet/>
      <dgm:spPr/>
      <dgm:t>
        <a:bodyPr/>
        <a:lstStyle/>
        <a:p>
          <a:endParaRPr lang="nl-BE"/>
        </a:p>
      </dgm:t>
    </dgm:pt>
    <dgm:pt modelId="{FD9E4BFE-A609-40D0-BDD5-C64678F505D1}">
      <dgm:prSet phldrT="[Text]" custT="1"/>
      <dgm:spPr/>
      <dgm:t>
        <a:bodyPr/>
        <a:lstStyle/>
        <a:p>
          <a:r>
            <a:rPr lang="nl-BE" sz="1800" dirty="0" smtClean="0"/>
            <a:t>INPE</a:t>
          </a:r>
          <a:br>
            <a:rPr lang="nl-BE" sz="1800" dirty="0" smtClean="0"/>
          </a:br>
          <a:r>
            <a:rPr lang="nl-BE" sz="1800" dirty="0" smtClean="0"/>
            <a:t>Terra-</a:t>
          </a:r>
          <a:r>
            <a:rPr lang="nl-BE" sz="1800" dirty="0" err="1" smtClean="0"/>
            <a:t>Amazon</a:t>
          </a:r>
          <a:r>
            <a:rPr lang="nl-BE" sz="1800" dirty="0" smtClean="0"/>
            <a:t/>
          </a:r>
          <a:br>
            <a:rPr lang="nl-BE" sz="1800" dirty="0" smtClean="0"/>
          </a:br>
          <a:r>
            <a:rPr lang="nl-BE" sz="1800" dirty="0" smtClean="0"/>
            <a:t>(</a:t>
          </a:r>
          <a:r>
            <a:rPr lang="nl-BE" sz="1800" dirty="0" err="1" smtClean="0"/>
            <a:t>GeoDMA</a:t>
          </a:r>
          <a:r>
            <a:rPr lang="nl-BE" sz="1800" dirty="0" smtClean="0"/>
            <a:t>)</a:t>
          </a:r>
          <a:endParaRPr lang="nl-BE" sz="1800" dirty="0"/>
        </a:p>
      </dgm:t>
    </dgm:pt>
    <dgm:pt modelId="{D3D50DE8-4392-4FB8-B4B8-A8DFFCAA2FCF}" type="parTrans" cxnId="{72BC4B23-07D8-42B8-9D6C-A600A3FC2D26}">
      <dgm:prSet/>
      <dgm:spPr/>
      <dgm:t>
        <a:bodyPr/>
        <a:lstStyle/>
        <a:p>
          <a:endParaRPr lang="nl-BE"/>
        </a:p>
      </dgm:t>
    </dgm:pt>
    <dgm:pt modelId="{500A05C6-4622-45B2-B694-570AC27E0651}" type="sibTrans" cxnId="{72BC4B23-07D8-42B8-9D6C-A600A3FC2D26}">
      <dgm:prSet/>
      <dgm:spPr/>
      <dgm:t>
        <a:bodyPr/>
        <a:lstStyle/>
        <a:p>
          <a:endParaRPr lang="nl-BE"/>
        </a:p>
      </dgm:t>
    </dgm:pt>
    <dgm:pt modelId="{09F82B24-84C5-4DEA-AD5E-6304C632922D}">
      <dgm:prSet phldrT="[Text]" custT="1"/>
      <dgm:spPr/>
      <dgm:t>
        <a:bodyPr/>
        <a:lstStyle/>
        <a:p>
          <a:r>
            <a:rPr lang="nl-BE" sz="1800" dirty="0" smtClean="0"/>
            <a:t>VITO</a:t>
          </a:r>
          <a:br>
            <a:rPr lang="nl-BE" sz="1800" dirty="0" smtClean="0"/>
          </a:br>
          <a:r>
            <a:rPr lang="nl-BE" sz="1800" dirty="0" smtClean="0"/>
            <a:t>VGTExtract</a:t>
          </a:r>
          <a:br>
            <a:rPr lang="nl-BE" sz="1800" dirty="0" smtClean="0"/>
          </a:br>
          <a:r>
            <a:rPr lang="nl-BE" sz="1800" dirty="0" smtClean="0"/>
            <a:t>SPIRITS</a:t>
          </a:r>
          <a:endParaRPr lang="nl-BE" sz="1800" dirty="0"/>
        </a:p>
      </dgm:t>
    </dgm:pt>
    <dgm:pt modelId="{DE1BDE5F-E930-47F0-B0BB-8F6B37A3FDFC}" type="parTrans" cxnId="{4C2AD185-5D85-4793-A666-2A738B56FD86}">
      <dgm:prSet/>
      <dgm:spPr/>
      <dgm:t>
        <a:bodyPr/>
        <a:lstStyle/>
        <a:p>
          <a:endParaRPr lang="nl-BE"/>
        </a:p>
      </dgm:t>
    </dgm:pt>
    <dgm:pt modelId="{901B26D3-834D-42E5-8E05-B5EC9DFB2042}" type="sibTrans" cxnId="{4C2AD185-5D85-4793-A666-2A738B56FD86}">
      <dgm:prSet/>
      <dgm:spPr/>
      <dgm:t>
        <a:bodyPr/>
        <a:lstStyle/>
        <a:p>
          <a:endParaRPr lang="nl-BE"/>
        </a:p>
      </dgm:t>
    </dgm:pt>
    <dgm:pt modelId="{0E522927-9054-4723-83FA-A82799329BBB}" type="pres">
      <dgm:prSet presAssocID="{F4ACB708-380C-421B-A3A6-4170DD5CB0D4}" presName="compositeShape" presStyleCnt="0">
        <dgm:presLayoutVars>
          <dgm:chMax val="7"/>
          <dgm:dir/>
          <dgm:resizeHandles val="exact"/>
        </dgm:presLayoutVars>
      </dgm:prSet>
      <dgm:spPr/>
    </dgm:pt>
    <dgm:pt modelId="{6B366E7A-0409-4CED-9CAD-622661BA1E47}" type="pres">
      <dgm:prSet presAssocID="{B469DDFA-CCCD-4170-B13D-28BA08E99DCD}" presName="circ1" presStyleLbl="vennNode1" presStyleIdx="0" presStyleCnt="3"/>
      <dgm:spPr/>
      <dgm:t>
        <a:bodyPr/>
        <a:lstStyle/>
        <a:p>
          <a:endParaRPr lang="nl-BE"/>
        </a:p>
      </dgm:t>
    </dgm:pt>
    <dgm:pt modelId="{C28CAFFC-870C-4BE1-A9C5-1426368B71C5}" type="pres">
      <dgm:prSet presAssocID="{B469DDFA-CCCD-4170-B13D-28BA08E99DC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A369E2A-6863-4661-A7F5-6DEF63394AF2}" type="pres">
      <dgm:prSet presAssocID="{FD9E4BFE-A609-40D0-BDD5-C64678F505D1}" presName="circ2" presStyleLbl="vennNode1" presStyleIdx="1" presStyleCnt="3"/>
      <dgm:spPr/>
      <dgm:t>
        <a:bodyPr/>
        <a:lstStyle/>
        <a:p>
          <a:endParaRPr lang="nl-BE"/>
        </a:p>
      </dgm:t>
    </dgm:pt>
    <dgm:pt modelId="{C53C8AD9-A8B8-480F-B720-7BFB7796782C}" type="pres">
      <dgm:prSet presAssocID="{FD9E4BFE-A609-40D0-BDD5-C64678F505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AD2731E-F351-405C-9CC5-58A750702F06}" type="pres">
      <dgm:prSet presAssocID="{09F82B24-84C5-4DEA-AD5E-6304C632922D}" presName="circ3" presStyleLbl="vennNode1" presStyleIdx="2" presStyleCnt="3"/>
      <dgm:spPr/>
      <dgm:t>
        <a:bodyPr/>
        <a:lstStyle/>
        <a:p>
          <a:endParaRPr lang="nl-BE"/>
        </a:p>
      </dgm:t>
    </dgm:pt>
    <dgm:pt modelId="{DA1DE632-F589-4F9E-B1B3-E1433126A570}" type="pres">
      <dgm:prSet presAssocID="{09F82B24-84C5-4DEA-AD5E-6304C632922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3B0CDCE7-1795-4AE3-815D-784FAADEA32A}" type="presOf" srcId="{FD9E4BFE-A609-40D0-BDD5-C64678F505D1}" destId="{C53C8AD9-A8B8-480F-B720-7BFB7796782C}" srcOrd="1" destOrd="0" presId="urn:microsoft.com/office/officeart/2005/8/layout/venn1"/>
    <dgm:cxn modelId="{FCCFB438-929D-4E0D-844A-277FDDC590DF}" type="presOf" srcId="{FD9E4BFE-A609-40D0-BDD5-C64678F505D1}" destId="{4A369E2A-6863-4661-A7F5-6DEF63394AF2}" srcOrd="0" destOrd="0" presId="urn:microsoft.com/office/officeart/2005/8/layout/venn1"/>
    <dgm:cxn modelId="{4C2AD185-5D85-4793-A666-2A738B56FD86}" srcId="{F4ACB708-380C-421B-A3A6-4170DD5CB0D4}" destId="{09F82B24-84C5-4DEA-AD5E-6304C632922D}" srcOrd="2" destOrd="0" parTransId="{DE1BDE5F-E930-47F0-B0BB-8F6B37A3FDFC}" sibTransId="{901B26D3-834D-42E5-8E05-B5EC9DFB2042}"/>
    <dgm:cxn modelId="{9B8C8F5E-378D-455B-9D83-3ED0CD1137B6}" type="presOf" srcId="{09F82B24-84C5-4DEA-AD5E-6304C632922D}" destId="{DA1DE632-F589-4F9E-B1B3-E1433126A570}" srcOrd="1" destOrd="0" presId="urn:microsoft.com/office/officeart/2005/8/layout/venn1"/>
    <dgm:cxn modelId="{40F04E13-5955-4875-804B-DBC4EE2582CF}" type="presOf" srcId="{B469DDFA-CCCD-4170-B13D-28BA08E99DCD}" destId="{6B366E7A-0409-4CED-9CAD-622661BA1E47}" srcOrd="0" destOrd="0" presId="urn:microsoft.com/office/officeart/2005/8/layout/venn1"/>
    <dgm:cxn modelId="{2C5A6A50-9E56-4709-844D-54557D023298}" srcId="{F4ACB708-380C-421B-A3A6-4170DD5CB0D4}" destId="{B469DDFA-CCCD-4170-B13D-28BA08E99DCD}" srcOrd="0" destOrd="0" parTransId="{AB5FCD7A-1C29-458B-B4D1-FC75AE75E8F0}" sibTransId="{B233AD78-280C-4C90-B311-32F11D6AC374}"/>
    <dgm:cxn modelId="{948F4EA4-5B56-49A0-AE95-921D7A0965FC}" type="presOf" srcId="{09F82B24-84C5-4DEA-AD5E-6304C632922D}" destId="{EAD2731E-F351-405C-9CC5-58A750702F06}" srcOrd="0" destOrd="0" presId="urn:microsoft.com/office/officeart/2005/8/layout/venn1"/>
    <dgm:cxn modelId="{51E70292-A4EC-4009-80F4-883813FDAC6E}" type="presOf" srcId="{B469DDFA-CCCD-4170-B13D-28BA08E99DCD}" destId="{C28CAFFC-870C-4BE1-A9C5-1426368B71C5}" srcOrd="1" destOrd="0" presId="urn:microsoft.com/office/officeart/2005/8/layout/venn1"/>
    <dgm:cxn modelId="{25EE7D87-A34E-48B2-9FB6-4FE73104B24D}" type="presOf" srcId="{F4ACB708-380C-421B-A3A6-4170DD5CB0D4}" destId="{0E522927-9054-4723-83FA-A82799329BBB}" srcOrd="0" destOrd="0" presId="urn:microsoft.com/office/officeart/2005/8/layout/venn1"/>
    <dgm:cxn modelId="{72BC4B23-07D8-42B8-9D6C-A600A3FC2D26}" srcId="{F4ACB708-380C-421B-A3A6-4170DD5CB0D4}" destId="{FD9E4BFE-A609-40D0-BDD5-C64678F505D1}" srcOrd="1" destOrd="0" parTransId="{D3D50DE8-4392-4FB8-B4B8-A8DFFCAA2FCF}" sibTransId="{500A05C6-4622-45B2-B694-570AC27E0651}"/>
    <dgm:cxn modelId="{0EC21717-59E1-43C7-A3E3-71B1C202C94A}" type="presParOf" srcId="{0E522927-9054-4723-83FA-A82799329BBB}" destId="{6B366E7A-0409-4CED-9CAD-622661BA1E47}" srcOrd="0" destOrd="0" presId="urn:microsoft.com/office/officeart/2005/8/layout/venn1"/>
    <dgm:cxn modelId="{40359554-8C62-4FA2-B8A7-C4F1BB7FC312}" type="presParOf" srcId="{0E522927-9054-4723-83FA-A82799329BBB}" destId="{C28CAFFC-870C-4BE1-A9C5-1426368B71C5}" srcOrd="1" destOrd="0" presId="urn:microsoft.com/office/officeart/2005/8/layout/venn1"/>
    <dgm:cxn modelId="{C6065905-1750-483D-9DAB-56263E61EE9C}" type="presParOf" srcId="{0E522927-9054-4723-83FA-A82799329BBB}" destId="{4A369E2A-6863-4661-A7F5-6DEF63394AF2}" srcOrd="2" destOrd="0" presId="urn:microsoft.com/office/officeart/2005/8/layout/venn1"/>
    <dgm:cxn modelId="{231335F6-C8B3-487A-A04F-E88AA38C48C0}" type="presParOf" srcId="{0E522927-9054-4723-83FA-A82799329BBB}" destId="{C53C8AD9-A8B8-480F-B720-7BFB7796782C}" srcOrd="3" destOrd="0" presId="urn:microsoft.com/office/officeart/2005/8/layout/venn1"/>
    <dgm:cxn modelId="{BA6B0DE2-3759-456C-A47A-EB02E151078B}" type="presParOf" srcId="{0E522927-9054-4723-83FA-A82799329BBB}" destId="{EAD2731E-F351-405C-9CC5-58A750702F06}" srcOrd="4" destOrd="0" presId="urn:microsoft.com/office/officeart/2005/8/layout/venn1"/>
    <dgm:cxn modelId="{BCF8E575-6CF1-494C-A2B0-31AACAF13DAA}" type="presParOf" srcId="{0E522927-9054-4723-83FA-A82799329BBB}" destId="{DA1DE632-F589-4F9E-B1B3-E1433126A57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96A090-B209-431B-A634-93DD2BE93B63}" type="doc">
      <dgm:prSet loTypeId="urn:microsoft.com/office/officeart/2005/8/layout/vList3#1" loCatId="list" qsTypeId="urn:microsoft.com/office/officeart/2005/8/quickstyle/simple1" qsCatId="simple" csTypeId="urn:microsoft.com/office/officeart/2005/8/colors/accent3_1" csCatId="accent3" phldr="1"/>
      <dgm:spPr/>
    </dgm:pt>
    <dgm:pt modelId="{345728C4-5685-47E8-9BAF-37EBBAAB7008}">
      <dgm:prSet phldrT="[Text]"/>
      <dgm:spPr/>
      <dgm:t>
        <a:bodyPr/>
        <a:lstStyle/>
        <a:p>
          <a:r>
            <a:rPr lang="en-US" noProof="0" dirty="0" smtClean="0"/>
            <a:t>Agro-meteorological Modeling</a:t>
          </a:r>
          <a:endParaRPr lang="en-US" noProof="0" dirty="0"/>
        </a:p>
      </dgm:t>
    </dgm:pt>
    <dgm:pt modelId="{407F8CC3-ADB0-44B4-B65A-0BFC6F81CC1C}" type="parTrans" cxnId="{CE343005-0059-471E-86B4-79A5A52A7CC9}">
      <dgm:prSet/>
      <dgm:spPr/>
      <dgm:t>
        <a:bodyPr/>
        <a:lstStyle/>
        <a:p>
          <a:endParaRPr lang="nl-BE"/>
        </a:p>
      </dgm:t>
    </dgm:pt>
    <dgm:pt modelId="{F901040B-FF8A-4462-B77A-7FCB457E83F9}" type="sibTrans" cxnId="{CE343005-0059-471E-86B4-79A5A52A7CC9}">
      <dgm:prSet/>
      <dgm:spPr/>
      <dgm:t>
        <a:bodyPr/>
        <a:lstStyle/>
        <a:p>
          <a:endParaRPr lang="nl-BE"/>
        </a:p>
      </dgm:t>
    </dgm:pt>
    <dgm:pt modelId="{0A68BC98-F651-4ABB-8162-3B8A7F75B0F1}">
      <dgm:prSet phldrT="[Text]"/>
      <dgm:spPr/>
      <dgm:t>
        <a:bodyPr/>
        <a:lstStyle/>
        <a:p>
          <a:r>
            <a:rPr lang="en-US" noProof="0" dirty="0" smtClean="0"/>
            <a:t>Agricultural statistics</a:t>
          </a:r>
          <a:endParaRPr lang="en-US" noProof="0" dirty="0"/>
        </a:p>
      </dgm:t>
    </dgm:pt>
    <dgm:pt modelId="{A8EC6EAB-5204-4966-A613-6345CD49AA3B}" type="parTrans" cxnId="{82987847-8853-4725-9408-3262D31D2DF9}">
      <dgm:prSet/>
      <dgm:spPr/>
      <dgm:t>
        <a:bodyPr/>
        <a:lstStyle/>
        <a:p>
          <a:endParaRPr lang="nl-BE"/>
        </a:p>
      </dgm:t>
    </dgm:pt>
    <dgm:pt modelId="{25A1CC35-0963-485C-8A70-73608046CDD9}" type="sibTrans" cxnId="{82987847-8853-4725-9408-3262D31D2DF9}">
      <dgm:prSet/>
      <dgm:spPr/>
      <dgm:t>
        <a:bodyPr/>
        <a:lstStyle/>
        <a:p>
          <a:endParaRPr lang="nl-BE"/>
        </a:p>
      </dgm:t>
    </dgm:pt>
    <dgm:pt modelId="{0654E22C-2E0D-4627-AD89-7E331327CE20}">
      <dgm:prSet phldrT="[Text]"/>
      <dgm:spPr/>
      <dgm:t>
        <a:bodyPr/>
        <a:lstStyle/>
        <a:p>
          <a:r>
            <a:rPr lang="en-US" noProof="0" dirty="0" smtClean="0"/>
            <a:t>Early warning and</a:t>
          </a:r>
          <a:br>
            <a:rPr lang="en-US" noProof="0" dirty="0" smtClean="0"/>
          </a:br>
          <a:r>
            <a:rPr lang="en-US" noProof="0" dirty="0" smtClean="0"/>
            <a:t>crop mapping</a:t>
          </a:r>
          <a:endParaRPr lang="en-US" noProof="0" dirty="0"/>
        </a:p>
      </dgm:t>
    </dgm:pt>
    <dgm:pt modelId="{47813504-5B0E-4DF5-92C4-4E7FECB25B39}" type="parTrans" cxnId="{01D2C969-6E25-439A-8E3E-4A062E1236A6}">
      <dgm:prSet/>
      <dgm:spPr/>
      <dgm:t>
        <a:bodyPr/>
        <a:lstStyle/>
        <a:p>
          <a:endParaRPr lang="nl-BE"/>
        </a:p>
      </dgm:t>
    </dgm:pt>
    <dgm:pt modelId="{C3547307-1ED1-4214-8812-2B7971535A92}" type="sibTrans" cxnId="{01D2C969-6E25-439A-8E3E-4A062E1236A6}">
      <dgm:prSet/>
      <dgm:spPr/>
      <dgm:t>
        <a:bodyPr/>
        <a:lstStyle/>
        <a:p>
          <a:endParaRPr lang="nl-BE"/>
        </a:p>
      </dgm:t>
    </dgm:pt>
    <dgm:pt modelId="{F5FF5437-DC79-498D-A2AB-ABF9E4B8506D}">
      <dgm:prSet phldrT="[Text]"/>
      <dgm:spPr/>
      <dgm:t>
        <a:bodyPr/>
        <a:lstStyle/>
        <a:p>
          <a:r>
            <a:rPr lang="en-US" noProof="0" dirty="0" smtClean="0"/>
            <a:t>Irrigation agriculture</a:t>
          </a:r>
          <a:endParaRPr lang="en-US" noProof="0" dirty="0"/>
        </a:p>
      </dgm:t>
    </dgm:pt>
    <dgm:pt modelId="{61BD6578-5344-4E57-8566-B3C0A6E0CCC2}" type="parTrans" cxnId="{D3BB23AE-2756-43A1-A683-A9490D551EA2}">
      <dgm:prSet/>
      <dgm:spPr/>
      <dgm:t>
        <a:bodyPr/>
        <a:lstStyle/>
        <a:p>
          <a:endParaRPr lang="en-US"/>
        </a:p>
      </dgm:t>
    </dgm:pt>
    <dgm:pt modelId="{A034654D-DEA7-4A2D-8F3C-BE9D68C738F9}" type="sibTrans" cxnId="{D3BB23AE-2756-43A1-A683-A9490D551EA2}">
      <dgm:prSet/>
      <dgm:spPr/>
      <dgm:t>
        <a:bodyPr/>
        <a:lstStyle/>
        <a:p>
          <a:endParaRPr lang="en-US"/>
        </a:p>
      </dgm:t>
    </dgm:pt>
    <dgm:pt modelId="{20176AA5-C187-4903-8826-262DE58D6E78}" type="pres">
      <dgm:prSet presAssocID="{DA96A090-B209-431B-A634-93DD2BE93B63}" presName="linearFlow" presStyleCnt="0">
        <dgm:presLayoutVars>
          <dgm:dir/>
          <dgm:resizeHandles val="exact"/>
        </dgm:presLayoutVars>
      </dgm:prSet>
      <dgm:spPr/>
    </dgm:pt>
    <dgm:pt modelId="{D1624FFD-81FC-499B-9823-14EAC28A2B59}" type="pres">
      <dgm:prSet presAssocID="{0A68BC98-F651-4ABB-8162-3B8A7F75B0F1}" presName="composite" presStyleCnt="0"/>
      <dgm:spPr/>
    </dgm:pt>
    <dgm:pt modelId="{C1FBFF92-44FB-4A42-A53E-33C7003110C1}" type="pres">
      <dgm:prSet presAssocID="{0A68BC98-F651-4ABB-8162-3B8A7F75B0F1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3D79F6C-7E61-4714-B610-89676AC268AA}" type="pres">
      <dgm:prSet presAssocID="{0A68BC98-F651-4ABB-8162-3B8A7F75B0F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40D89-20DA-4F2C-98BF-F67E6980EF29}" type="pres">
      <dgm:prSet presAssocID="{25A1CC35-0963-485C-8A70-73608046CDD9}" presName="spacing" presStyleCnt="0"/>
      <dgm:spPr/>
    </dgm:pt>
    <dgm:pt modelId="{2DD1B1FF-4E0D-45B0-9AA7-3F52B4F9BD21}" type="pres">
      <dgm:prSet presAssocID="{345728C4-5685-47E8-9BAF-37EBBAAB7008}" presName="composite" presStyleCnt="0"/>
      <dgm:spPr/>
    </dgm:pt>
    <dgm:pt modelId="{58D54802-8785-4813-A839-638BBD972B1D}" type="pres">
      <dgm:prSet presAssocID="{345728C4-5685-47E8-9BAF-37EBBAAB7008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2DF64D-45FC-4054-ABB1-A1D921FBA743}" type="pres">
      <dgm:prSet presAssocID="{345728C4-5685-47E8-9BAF-37EBBAAB7008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DA6C7-9793-4D94-9811-DE168A876380}" type="pres">
      <dgm:prSet presAssocID="{F901040B-FF8A-4462-B77A-7FCB457E83F9}" presName="spacing" presStyleCnt="0"/>
      <dgm:spPr/>
    </dgm:pt>
    <dgm:pt modelId="{7F6825D4-7B72-4EE5-BE4D-BC6B039DAC93}" type="pres">
      <dgm:prSet presAssocID="{0654E22C-2E0D-4627-AD89-7E331327CE20}" presName="composite" presStyleCnt="0"/>
      <dgm:spPr/>
    </dgm:pt>
    <dgm:pt modelId="{A4DAB9A2-A4A9-492D-9F65-E37A02540284}" type="pres">
      <dgm:prSet presAssocID="{0654E22C-2E0D-4627-AD89-7E331327CE20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3644637-D7AB-4311-8468-CB6DB9151DB7}" type="pres">
      <dgm:prSet presAssocID="{0654E22C-2E0D-4627-AD89-7E331327CE20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18E94-FBF0-447F-B6FA-104762316D30}" type="pres">
      <dgm:prSet presAssocID="{C3547307-1ED1-4214-8812-2B7971535A92}" presName="spacing" presStyleCnt="0"/>
      <dgm:spPr/>
    </dgm:pt>
    <dgm:pt modelId="{03FCC60C-A07F-4223-B54D-F58621FE7C0E}" type="pres">
      <dgm:prSet presAssocID="{F5FF5437-DC79-498D-A2AB-ABF9E4B8506D}" presName="composite" presStyleCnt="0"/>
      <dgm:spPr/>
    </dgm:pt>
    <dgm:pt modelId="{5162F8F3-1F6B-424D-9848-4B167F2BC2D5}" type="pres">
      <dgm:prSet presAssocID="{F5FF5437-DC79-498D-A2AB-ABF9E4B8506D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60E8B8-5415-4A4E-B818-1FC5C6E14F76}" type="pres">
      <dgm:prSet presAssocID="{F5FF5437-DC79-498D-A2AB-ABF9E4B8506D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D2C969-6E25-439A-8E3E-4A062E1236A6}" srcId="{DA96A090-B209-431B-A634-93DD2BE93B63}" destId="{0654E22C-2E0D-4627-AD89-7E331327CE20}" srcOrd="2" destOrd="0" parTransId="{47813504-5B0E-4DF5-92C4-4E7FECB25B39}" sibTransId="{C3547307-1ED1-4214-8812-2B7971535A92}"/>
    <dgm:cxn modelId="{82987847-8853-4725-9408-3262D31D2DF9}" srcId="{DA96A090-B209-431B-A634-93DD2BE93B63}" destId="{0A68BC98-F651-4ABB-8162-3B8A7F75B0F1}" srcOrd="0" destOrd="0" parTransId="{A8EC6EAB-5204-4966-A613-6345CD49AA3B}" sibTransId="{25A1CC35-0963-485C-8A70-73608046CDD9}"/>
    <dgm:cxn modelId="{FF4C7514-8E5C-4663-BB1A-5FC03DBBA869}" type="presOf" srcId="{0654E22C-2E0D-4627-AD89-7E331327CE20}" destId="{A3644637-D7AB-4311-8468-CB6DB9151DB7}" srcOrd="0" destOrd="0" presId="urn:microsoft.com/office/officeart/2005/8/layout/vList3#1"/>
    <dgm:cxn modelId="{8B9A2BD8-D3AA-4126-947F-0C642EF68BD5}" type="presOf" srcId="{345728C4-5685-47E8-9BAF-37EBBAAB7008}" destId="{2D2DF64D-45FC-4054-ABB1-A1D921FBA743}" srcOrd="0" destOrd="0" presId="urn:microsoft.com/office/officeart/2005/8/layout/vList3#1"/>
    <dgm:cxn modelId="{D643A15A-C64D-4E72-A0C9-EE1352379825}" type="presOf" srcId="{F5FF5437-DC79-498D-A2AB-ABF9E4B8506D}" destId="{3760E8B8-5415-4A4E-B818-1FC5C6E14F76}" srcOrd="0" destOrd="0" presId="urn:microsoft.com/office/officeart/2005/8/layout/vList3#1"/>
    <dgm:cxn modelId="{98DE70DA-8D06-4546-8B2E-19B2B446E9EA}" type="presOf" srcId="{0A68BC98-F651-4ABB-8162-3B8A7F75B0F1}" destId="{13D79F6C-7E61-4714-B610-89676AC268AA}" srcOrd="0" destOrd="0" presId="urn:microsoft.com/office/officeart/2005/8/layout/vList3#1"/>
    <dgm:cxn modelId="{5CA5E24F-CA71-4FBA-8675-F56344342851}" type="presOf" srcId="{DA96A090-B209-431B-A634-93DD2BE93B63}" destId="{20176AA5-C187-4903-8826-262DE58D6E78}" srcOrd="0" destOrd="0" presId="urn:microsoft.com/office/officeart/2005/8/layout/vList3#1"/>
    <dgm:cxn modelId="{D3BB23AE-2756-43A1-A683-A9490D551EA2}" srcId="{DA96A090-B209-431B-A634-93DD2BE93B63}" destId="{F5FF5437-DC79-498D-A2AB-ABF9E4B8506D}" srcOrd="3" destOrd="0" parTransId="{61BD6578-5344-4E57-8566-B3C0A6E0CCC2}" sibTransId="{A034654D-DEA7-4A2D-8F3C-BE9D68C738F9}"/>
    <dgm:cxn modelId="{CE343005-0059-471E-86B4-79A5A52A7CC9}" srcId="{DA96A090-B209-431B-A634-93DD2BE93B63}" destId="{345728C4-5685-47E8-9BAF-37EBBAAB7008}" srcOrd="1" destOrd="0" parTransId="{407F8CC3-ADB0-44B4-B65A-0BFC6F81CC1C}" sibTransId="{F901040B-FF8A-4462-B77A-7FCB457E83F9}"/>
    <dgm:cxn modelId="{9727A2C4-1496-45C4-AFEE-3D778DFB5517}" type="presParOf" srcId="{20176AA5-C187-4903-8826-262DE58D6E78}" destId="{D1624FFD-81FC-499B-9823-14EAC28A2B59}" srcOrd="0" destOrd="0" presId="urn:microsoft.com/office/officeart/2005/8/layout/vList3#1"/>
    <dgm:cxn modelId="{FE1AC13C-6C7F-4C93-AC9C-B95EA8DD25CC}" type="presParOf" srcId="{D1624FFD-81FC-499B-9823-14EAC28A2B59}" destId="{C1FBFF92-44FB-4A42-A53E-33C7003110C1}" srcOrd="0" destOrd="0" presId="urn:microsoft.com/office/officeart/2005/8/layout/vList3#1"/>
    <dgm:cxn modelId="{4218BAC1-7B17-4BA5-98AA-922CA7215EA2}" type="presParOf" srcId="{D1624FFD-81FC-499B-9823-14EAC28A2B59}" destId="{13D79F6C-7E61-4714-B610-89676AC268AA}" srcOrd="1" destOrd="0" presId="urn:microsoft.com/office/officeart/2005/8/layout/vList3#1"/>
    <dgm:cxn modelId="{34323C82-23D8-4872-8F01-8414AB58FFA6}" type="presParOf" srcId="{20176AA5-C187-4903-8826-262DE58D6E78}" destId="{87140D89-20DA-4F2C-98BF-F67E6980EF29}" srcOrd="1" destOrd="0" presId="urn:microsoft.com/office/officeart/2005/8/layout/vList3#1"/>
    <dgm:cxn modelId="{47B14303-5205-4913-8677-505EED463E75}" type="presParOf" srcId="{20176AA5-C187-4903-8826-262DE58D6E78}" destId="{2DD1B1FF-4E0D-45B0-9AA7-3F52B4F9BD21}" srcOrd="2" destOrd="0" presId="urn:microsoft.com/office/officeart/2005/8/layout/vList3#1"/>
    <dgm:cxn modelId="{CE087122-0300-47BF-A9AE-427DA1D236AE}" type="presParOf" srcId="{2DD1B1FF-4E0D-45B0-9AA7-3F52B4F9BD21}" destId="{58D54802-8785-4813-A839-638BBD972B1D}" srcOrd="0" destOrd="0" presId="urn:microsoft.com/office/officeart/2005/8/layout/vList3#1"/>
    <dgm:cxn modelId="{E815BB20-4136-478B-AA38-F5E09244D12D}" type="presParOf" srcId="{2DD1B1FF-4E0D-45B0-9AA7-3F52B4F9BD21}" destId="{2D2DF64D-45FC-4054-ABB1-A1D921FBA743}" srcOrd="1" destOrd="0" presId="urn:microsoft.com/office/officeart/2005/8/layout/vList3#1"/>
    <dgm:cxn modelId="{19363B5F-30FA-40E8-AF6B-1C79CA08BB4C}" type="presParOf" srcId="{20176AA5-C187-4903-8826-262DE58D6E78}" destId="{A4ADA6C7-9793-4D94-9811-DE168A876380}" srcOrd="3" destOrd="0" presId="urn:microsoft.com/office/officeart/2005/8/layout/vList3#1"/>
    <dgm:cxn modelId="{3F26679B-5BC8-40EF-AA73-71809A72107D}" type="presParOf" srcId="{20176AA5-C187-4903-8826-262DE58D6E78}" destId="{7F6825D4-7B72-4EE5-BE4D-BC6B039DAC93}" srcOrd="4" destOrd="0" presId="urn:microsoft.com/office/officeart/2005/8/layout/vList3#1"/>
    <dgm:cxn modelId="{848BEF1C-B233-426B-B220-84B58B4874BA}" type="presParOf" srcId="{7F6825D4-7B72-4EE5-BE4D-BC6B039DAC93}" destId="{A4DAB9A2-A4A9-492D-9F65-E37A02540284}" srcOrd="0" destOrd="0" presId="urn:microsoft.com/office/officeart/2005/8/layout/vList3#1"/>
    <dgm:cxn modelId="{EEA58E12-8793-4885-89B2-38547AEAC194}" type="presParOf" srcId="{7F6825D4-7B72-4EE5-BE4D-BC6B039DAC93}" destId="{A3644637-D7AB-4311-8468-CB6DB9151DB7}" srcOrd="1" destOrd="0" presId="urn:microsoft.com/office/officeart/2005/8/layout/vList3#1"/>
    <dgm:cxn modelId="{FEB5B63F-C912-4587-B4A8-34C1349DCF7A}" type="presParOf" srcId="{20176AA5-C187-4903-8826-262DE58D6E78}" destId="{09618E94-FBF0-447F-B6FA-104762316D30}" srcOrd="5" destOrd="0" presId="urn:microsoft.com/office/officeart/2005/8/layout/vList3#1"/>
    <dgm:cxn modelId="{B1DA6EB4-1654-4746-877D-8FF822E81FBC}" type="presParOf" srcId="{20176AA5-C187-4903-8826-262DE58D6E78}" destId="{03FCC60C-A07F-4223-B54D-F58621FE7C0E}" srcOrd="6" destOrd="0" presId="urn:microsoft.com/office/officeart/2005/8/layout/vList3#1"/>
    <dgm:cxn modelId="{A436AFB6-EFDD-44DB-8F29-D7713120B52E}" type="presParOf" srcId="{03FCC60C-A07F-4223-B54D-F58621FE7C0E}" destId="{5162F8F3-1F6B-424D-9848-4B167F2BC2D5}" srcOrd="0" destOrd="0" presId="urn:microsoft.com/office/officeart/2005/8/layout/vList3#1"/>
    <dgm:cxn modelId="{A51D9572-C151-4BAA-90B0-5AA4C2811DCF}" type="presParOf" srcId="{03FCC60C-A07F-4223-B54D-F58621FE7C0E}" destId="{3760E8B8-5415-4A4E-B818-1FC5C6E14F7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66E7A-0409-4CED-9CAD-622661BA1E47}">
      <dsp:nvSpPr>
        <dsp:cNvPr id="0" name=""/>
        <dsp:cNvSpPr/>
      </dsp:nvSpPr>
      <dsp:spPr>
        <a:xfrm>
          <a:off x="1756893" y="39801"/>
          <a:ext cx="1910476" cy="19104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ITC/52N </a:t>
          </a:r>
          <a:br>
            <a:rPr lang="nl-BE" sz="1800" kern="1200" dirty="0" smtClean="0"/>
          </a:br>
          <a:r>
            <a:rPr lang="nl-BE" sz="1800" kern="1200" dirty="0" smtClean="0"/>
            <a:t>ILWIS + </a:t>
          </a:r>
          <a:r>
            <a:rPr lang="nl-BE" sz="1800" kern="1200" dirty="0" err="1" smtClean="0"/>
            <a:t>Toolboxes</a:t>
          </a:r>
          <a:endParaRPr lang="nl-BE" sz="1800" kern="1200" dirty="0"/>
        </a:p>
      </dsp:txBody>
      <dsp:txXfrm>
        <a:off x="2011623" y="374135"/>
        <a:ext cx="1401016" cy="859714"/>
      </dsp:txXfrm>
    </dsp:sp>
    <dsp:sp modelId="{4A369E2A-6863-4661-A7F5-6DEF63394AF2}">
      <dsp:nvSpPr>
        <dsp:cNvPr id="0" name=""/>
        <dsp:cNvSpPr/>
      </dsp:nvSpPr>
      <dsp:spPr>
        <a:xfrm>
          <a:off x="2446257" y="1233849"/>
          <a:ext cx="1910476" cy="19104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INPE</a:t>
          </a:r>
          <a:br>
            <a:rPr lang="nl-BE" sz="1800" kern="1200" dirty="0" smtClean="0"/>
          </a:br>
          <a:r>
            <a:rPr lang="nl-BE" sz="1800" kern="1200" dirty="0" smtClean="0"/>
            <a:t>Terra-</a:t>
          </a:r>
          <a:r>
            <a:rPr lang="nl-BE" sz="1800" kern="1200" dirty="0" err="1" smtClean="0"/>
            <a:t>Amazon</a:t>
          </a:r>
          <a:r>
            <a:rPr lang="nl-BE" sz="1800" kern="1200" dirty="0" smtClean="0"/>
            <a:t/>
          </a:r>
          <a:br>
            <a:rPr lang="nl-BE" sz="1800" kern="1200" dirty="0" smtClean="0"/>
          </a:br>
          <a:r>
            <a:rPr lang="nl-BE" sz="1800" kern="1200" dirty="0" smtClean="0"/>
            <a:t>(</a:t>
          </a:r>
          <a:r>
            <a:rPr lang="nl-BE" sz="1800" kern="1200" dirty="0" err="1" smtClean="0"/>
            <a:t>GeoDMA</a:t>
          </a:r>
          <a:r>
            <a:rPr lang="nl-BE" sz="1800" kern="1200" dirty="0" smtClean="0"/>
            <a:t>)</a:t>
          </a:r>
          <a:endParaRPr lang="nl-BE" sz="1800" kern="1200" dirty="0"/>
        </a:p>
      </dsp:txBody>
      <dsp:txXfrm>
        <a:off x="3030544" y="1727389"/>
        <a:ext cx="1146286" cy="1050762"/>
      </dsp:txXfrm>
    </dsp:sp>
    <dsp:sp modelId="{EAD2731E-F351-405C-9CC5-58A750702F06}">
      <dsp:nvSpPr>
        <dsp:cNvPr id="0" name=""/>
        <dsp:cNvSpPr/>
      </dsp:nvSpPr>
      <dsp:spPr>
        <a:xfrm>
          <a:off x="1067529" y="1233849"/>
          <a:ext cx="1910476" cy="191047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VITO</a:t>
          </a:r>
          <a:br>
            <a:rPr lang="nl-BE" sz="1800" kern="1200" dirty="0" smtClean="0"/>
          </a:br>
          <a:r>
            <a:rPr lang="nl-BE" sz="1800" kern="1200" dirty="0" smtClean="0"/>
            <a:t>VGTExtract</a:t>
          </a:r>
          <a:br>
            <a:rPr lang="nl-BE" sz="1800" kern="1200" dirty="0" smtClean="0"/>
          </a:br>
          <a:r>
            <a:rPr lang="nl-BE" sz="1800" kern="1200" dirty="0" smtClean="0"/>
            <a:t>SPIRITS</a:t>
          </a:r>
          <a:endParaRPr lang="nl-BE" sz="1800" kern="1200" dirty="0"/>
        </a:p>
      </dsp:txBody>
      <dsp:txXfrm>
        <a:off x="1247433" y="1727389"/>
        <a:ext cx="1146286" cy="1050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79F6C-7E61-4714-B610-89676AC268AA}">
      <dsp:nvSpPr>
        <dsp:cNvPr id="0" name=""/>
        <dsp:cNvSpPr/>
      </dsp:nvSpPr>
      <dsp:spPr>
        <a:xfrm rot="10800000">
          <a:off x="1153836" y="2161"/>
          <a:ext cx="3830825" cy="75571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25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Agricultural statistics</a:t>
          </a:r>
          <a:endParaRPr lang="en-US" sz="2100" kern="1200" noProof="0" dirty="0"/>
        </a:p>
      </dsp:txBody>
      <dsp:txXfrm rot="10800000">
        <a:off x="1342765" y="2161"/>
        <a:ext cx="3641896" cy="755718"/>
      </dsp:txXfrm>
    </dsp:sp>
    <dsp:sp modelId="{C1FBFF92-44FB-4A42-A53E-33C7003110C1}">
      <dsp:nvSpPr>
        <dsp:cNvPr id="0" name=""/>
        <dsp:cNvSpPr/>
      </dsp:nvSpPr>
      <dsp:spPr>
        <a:xfrm>
          <a:off x="775977" y="2161"/>
          <a:ext cx="755718" cy="7557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2DF64D-45FC-4054-ABB1-A1D921FBA743}">
      <dsp:nvSpPr>
        <dsp:cNvPr id="0" name=""/>
        <dsp:cNvSpPr/>
      </dsp:nvSpPr>
      <dsp:spPr>
        <a:xfrm rot="10800000">
          <a:off x="1153836" y="983467"/>
          <a:ext cx="3830825" cy="75571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25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Agro-meteorological Modeling</a:t>
          </a:r>
          <a:endParaRPr lang="en-US" sz="2100" kern="1200" noProof="0" dirty="0"/>
        </a:p>
      </dsp:txBody>
      <dsp:txXfrm rot="10800000">
        <a:off x="1342765" y="983467"/>
        <a:ext cx="3641896" cy="755718"/>
      </dsp:txXfrm>
    </dsp:sp>
    <dsp:sp modelId="{58D54802-8785-4813-A839-638BBD972B1D}">
      <dsp:nvSpPr>
        <dsp:cNvPr id="0" name=""/>
        <dsp:cNvSpPr/>
      </dsp:nvSpPr>
      <dsp:spPr>
        <a:xfrm>
          <a:off x="775977" y="983467"/>
          <a:ext cx="755718" cy="7557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644637-D7AB-4311-8468-CB6DB9151DB7}">
      <dsp:nvSpPr>
        <dsp:cNvPr id="0" name=""/>
        <dsp:cNvSpPr/>
      </dsp:nvSpPr>
      <dsp:spPr>
        <a:xfrm rot="10800000">
          <a:off x="1153836" y="1964773"/>
          <a:ext cx="3830825" cy="75571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25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Early warning and</a:t>
          </a:r>
          <a:br>
            <a:rPr lang="en-US" sz="2100" kern="1200" noProof="0" dirty="0" smtClean="0"/>
          </a:br>
          <a:r>
            <a:rPr lang="en-US" sz="2100" kern="1200" noProof="0" dirty="0" smtClean="0"/>
            <a:t>crop mapping</a:t>
          </a:r>
          <a:endParaRPr lang="en-US" sz="2100" kern="1200" noProof="0" dirty="0"/>
        </a:p>
      </dsp:txBody>
      <dsp:txXfrm rot="10800000">
        <a:off x="1342765" y="1964773"/>
        <a:ext cx="3641896" cy="755718"/>
      </dsp:txXfrm>
    </dsp:sp>
    <dsp:sp modelId="{A4DAB9A2-A4A9-492D-9F65-E37A02540284}">
      <dsp:nvSpPr>
        <dsp:cNvPr id="0" name=""/>
        <dsp:cNvSpPr/>
      </dsp:nvSpPr>
      <dsp:spPr>
        <a:xfrm>
          <a:off x="775977" y="1964773"/>
          <a:ext cx="755718" cy="7557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0E8B8-5415-4A4E-B818-1FC5C6E14F76}">
      <dsp:nvSpPr>
        <dsp:cNvPr id="0" name=""/>
        <dsp:cNvSpPr/>
      </dsp:nvSpPr>
      <dsp:spPr>
        <a:xfrm rot="10800000">
          <a:off x="1153836" y="2946079"/>
          <a:ext cx="3830825" cy="75571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3251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noProof="0" dirty="0" smtClean="0"/>
            <a:t>Irrigation agriculture</a:t>
          </a:r>
          <a:endParaRPr lang="en-US" sz="2100" kern="1200" noProof="0" dirty="0"/>
        </a:p>
      </dsp:txBody>
      <dsp:txXfrm rot="10800000">
        <a:off x="1342765" y="2946079"/>
        <a:ext cx="3641896" cy="755718"/>
      </dsp:txXfrm>
    </dsp:sp>
    <dsp:sp modelId="{5162F8F3-1F6B-424D-9848-4B167F2BC2D5}">
      <dsp:nvSpPr>
        <dsp:cNvPr id="0" name=""/>
        <dsp:cNvSpPr/>
      </dsp:nvSpPr>
      <dsp:spPr>
        <a:xfrm>
          <a:off x="775977" y="2946079"/>
          <a:ext cx="755718" cy="75571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4B4D-1B05-4AF5-BA12-7A9228003969}" type="datetimeFigureOut">
              <a:rPr lang="nl-BE" smtClean="0"/>
              <a:pPr/>
              <a:t>14/04/2013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E44B2-350E-4DC1-9C1B-5F41212874C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890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C263A-9A81-4C8B-BD23-9740C5D41851}" type="datetimeFigureOut">
              <a:rPr lang="nl-BE" smtClean="0"/>
              <a:pPr/>
              <a:t>14/04/2013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7AA7B-8973-4948-B531-0F682C37823D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7AA7B-8973-4948-B531-0F682C37823D}" type="slidenum">
              <a:rPr lang="nl-BE" smtClean="0"/>
              <a:pPr/>
              <a:t>18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644900"/>
            <a:ext cx="6369050" cy="720725"/>
          </a:xfrm>
        </p:spPr>
        <p:txBody>
          <a:bodyPr/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625"/>
            <a:ext cx="6400800" cy="481013"/>
          </a:xfrm>
        </p:spPr>
        <p:txBody>
          <a:bodyPr/>
          <a:lstStyle>
            <a:lvl1pPr marL="0" indent="0">
              <a:buFont typeface="Arial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274638"/>
            <a:ext cx="7467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3716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448232" y="6477000"/>
            <a:ext cx="421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1000" dirty="0" smtClean="0">
                <a:ea typeface="ヒラギノ角ゴ Pro W3" pitchFamily="1" charset="-128"/>
              </a:rPr>
              <a:t>7</a:t>
            </a:r>
            <a:r>
              <a:rPr lang="en-GB" sz="1000" baseline="30000" dirty="0" smtClean="0">
                <a:ea typeface="ヒラギノ角ゴ Pro W3" pitchFamily="1" charset="-128"/>
              </a:rPr>
              <a:t>th</a:t>
            </a:r>
            <a:r>
              <a:rPr lang="en-GB" sz="1000" baseline="0" dirty="0" smtClean="0">
                <a:ea typeface="ヒラギノ角ゴ Pro W3" pitchFamily="1" charset="-128"/>
              </a:rPr>
              <a:t> </a:t>
            </a:r>
            <a:r>
              <a:rPr lang="en-GB" sz="1000" baseline="0" dirty="0" smtClean="0">
                <a:ea typeface="ヒラギノ角ゴ Pro W3" pitchFamily="1" charset="-128"/>
              </a:rPr>
              <a:t>EU GEO Projects Workshop (</a:t>
            </a:r>
            <a:r>
              <a:rPr lang="en-GB" sz="1000" baseline="0" dirty="0" smtClean="0">
                <a:ea typeface="ヒラギノ角ゴ Pro W3" pitchFamily="1" charset="-128"/>
              </a:rPr>
              <a:t>GEPW-7), Barcelona, 15-16 April 2013</a:t>
            </a:r>
            <a:endParaRPr lang="nl-BE" sz="1400" dirty="0">
              <a:ea typeface="ヒラギノ角ゴ Pro W3" pitchFamily="1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7838256" y="64770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05E86E2F-886E-44BF-9870-F886DF1E4E8F}" type="slidenum">
              <a:rPr lang="nl-NL" sz="1000">
                <a:ea typeface="ヒラギノ角ゴ Pro W3" pitchFamily="1" charset="-128"/>
              </a:rPr>
              <a:pPr algn="r" eaLnBrk="0" hangingPunct="0"/>
              <a:t>‹#›</a:t>
            </a:fld>
            <a:endParaRPr lang="nl-NL" sz="1400" dirty="0">
              <a:ea typeface="ヒラギノ角ゴ Pro W3" pitchFamily="1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BE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4A3DC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9.jpeg"/><Relationship Id="rId5" Type="http://schemas.openxmlformats.org/officeDocument/2006/relationships/diagramColors" Target="../diagrams/colors1.xml"/><Relationship Id="rId10" Type="http://schemas.openxmlformats.org/officeDocument/2006/relationships/hyperlink" Target="http://ec.europa.eu/dgs/jrc/index.cfm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7.jpeg"/><Relationship Id="rId4" Type="http://schemas.openxmlformats.org/officeDocument/2006/relationships/image" Target="../media/image32.gif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gif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2.jpeg"/><Relationship Id="rId18" Type="http://schemas.openxmlformats.org/officeDocument/2006/relationships/image" Target="../media/image64.jpeg"/><Relationship Id="rId3" Type="http://schemas.openxmlformats.org/officeDocument/2006/relationships/hyperlink" Target="mailto:carolien.tote@vito.be" TargetMode="External"/><Relationship Id="rId21" Type="http://schemas.openxmlformats.org/officeDocument/2006/relationships/image" Target="../media/image66.jpeg"/><Relationship Id="rId7" Type="http://schemas.openxmlformats.org/officeDocument/2006/relationships/image" Target="../media/image49.jpeg"/><Relationship Id="rId12" Type="http://schemas.openxmlformats.org/officeDocument/2006/relationships/image" Target="../media/image48.gif"/><Relationship Id="rId17" Type="http://schemas.openxmlformats.org/officeDocument/2006/relationships/image" Target="../media/image63.jpeg"/><Relationship Id="rId2" Type="http://schemas.openxmlformats.org/officeDocument/2006/relationships/hyperlink" Target="mailto:Tim.jacobs@vito.be" TargetMode="External"/><Relationship Id="rId16" Type="http://schemas.openxmlformats.org/officeDocument/2006/relationships/image" Target="../media/image62.jpe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61.jpeg"/><Relationship Id="rId5" Type="http://schemas.openxmlformats.org/officeDocument/2006/relationships/image" Target="../media/image59.jpeg"/><Relationship Id="rId15" Type="http://schemas.openxmlformats.org/officeDocument/2006/relationships/image" Target="../media/image56.gif"/><Relationship Id="rId10" Type="http://schemas.openxmlformats.org/officeDocument/2006/relationships/image" Target="../media/image19.gif"/><Relationship Id="rId19" Type="http://schemas.openxmlformats.org/officeDocument/2006/relationships/image" Target="../media/image37.jpeg"/><Relationship Id="rId4" Type="http://schemas.openxmlformats.org/officeDocument/2006/relationships/hyperlink" Target="http://rs.vito.be/africa" TargetMode="External"/><Relationship Id="rId9" Type="http://schemas.openxmlformats.org/officeDocument/2006/relationships/image" Target="../media/image30.gif"/><Relationship Id="rId14" Type="http://schemas.openxmlformats.org/officeDocument/2006/relationships/image" Target="../media/image51.jpeg"/><Relationship Id="rId2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3.jpeg"/><Relationship Id="rId3" Type="http://schemas.openxmlformats.org/officeDocument/2006/relationships/image" Target="../media/image7.gif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ec.europa.eu/dgs/jrc/index.cfm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5" Type="http://schemas.openxmlformats.org/officeDocument/2006/relationships/image" Target="../media/image15.gif"/><Relationship Id="rId10" Type="http://schemas.openxmlformats.org/officeDocument/2006/relationships/image" Target="../media/image10.emf"/><Relationship Id="rId4" Type="http://schemas.openxmlformats.org/officeDocument/2006/relationships/hyperlink" Target="http://www.retepariopportunita.it/Rete_Pari_Opportunita/UserImages/loghi_whist/esa_logo.jpg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50000"/>
          <a:stretch>
            <a:fillRect/>
          </a:stretch>
        </p:blipFill>
        <p:spPr bwMode="auto">
          <a:xfrm>
            <a:off x="3419475" y="3429000"/>
            <a:ext cx="5724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672" y="2564383"/>
            <a:ext cx="6872808" cy="1224657"/>
          </a:xfrm>
        </p:spPr>
        <p:txBody>
          <a:bodyPr/>
          <a:lstStyle/>
          <a:p>
            <a:r>
              <a:rPr lang="en-US" sz="3200" kern="1200" dirty="0">
                <a:solidFill>
                  <a:srgbClr val="005FAA"/>
                </a:solidFill>
              </a:rPr>
              <a:t>Enhancing African EO capacities for Agriculture and Forestry management:</a:t>
            </a:r>
            <a:br>
              <a:rPr lang="en-US" sz="3200" kern="1200" dirty="0">
                <a:solidFill>
                  <a:srgbClr val="005FAA"/>
                </a:solidFill>
              </a:rPr>
            </a:br>
            <a:r>
              <a:rPr lang="en-US" sz="3200" kern="1200" dirty="0">
                <a:solidFill>
                  <a:srgbClr val="005FAA"/>
                </a:solidFill>
              </a:rPr>
              <a:t>the AGRICAB project</a:t>
            </a:r>
            <a:endParaRPr lang="en-US" sz="3200" kern="1200" dirty="0">
              <a:solidFill>
                <a:srgbClr val="005FA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4028107"/>
            <a:ext cx="6840760" cy="481013"/>
          </a:xfrm>
        </p:spPr>
        <p:txBody>
          <a:bodyPr/>
          <a:lstStyle/>
          <a:p>
            <a:r>
              <a:rPr lang="en-US" sz="2000" b="1" kern="1200" dirty="0">
                <a:solidFill>
                  <a:srgbClr val="005FAA"/>
                </a:solidFill>
                <a:latin typeface="+mj-lt"/>
                <a:ea typeface="+mj-ea"/>
                <a:cs typeface="+mj-cs"/>
              </a:rPr>
              <a:t>T. Jacobs, C. Tote</a:t>
            </a:r>
            <a:endParaRPr lang="en-US" sz="2000" b="1" kern="1200" dirty="0">
              <a:solidFill>
                <a:srgbClr val="005FAA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VITO+3lijnen-posterslandscap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6495301" cy="155753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8" t="2100" r="1962" b="86349"/>
          <a:stretch>
            <a:fillRect/>
          </a:stretch>
        </p:blipFill>
        <p:spPr bwMode="auto">
          <a:xfrm>
            <a:off x="5292725" y="0"/>
            <a:ext cx="38512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 descr="Sin título-7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655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 Imagen" descr="log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6473825"/>
            <a:ext cx="5768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 agric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422" y="4509120"/>
            <a:ext cx="3922527" cy="938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25175025"/>
              </p:ext>
            </p:extLst>
          </p:nvPr>
        </p:nvGraphicFramePr>
        <p:xfrm>
          <a:off x="4404320" y="1412776"/>
          <a:ext cx="5424264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Updates to existing software:</a:t>
            </a:r>
          </a:p>
          <a:p>
            <a:pPr lvl="1"/>
            <a:r>
              <a:rPr lang="en-GB" dirty="0" smtClean="0"/>
              <a:t>E.g. </a:t>
            </a:r>
            <a:r>
              <a:rPr lang="en-GB" dirty="0" err="1" smtClean="0"/>
              <a:t>VGTExtract</a:t>
            </a:r>
            <a:r>
              <a:rPr lang="en-GB" dirty="0" smtClean="0"/>
              <a:t> utility, ILWIS + toolboxes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endParaRPr lang="en-GB" dirty="0" smtClean="0"/>
          </a:p>
          <a:p>
            <a:r>
              <a:rPr lang="en-GB" sz="2400" dirty="0" smtClean="0"/>
              <a:t>Focus on time series processing:</a:t>
            </a:r>
          </a:p>
          <a:p>
            <a:pPr lvl="1"/>
            <a:r>
              <a:rPr lang="en-GB" dirty="0" smtClean="0"/>
              <a:t>E.g. </a:t>
            </a:r>
          </a:p>
          <a:p>
            <a:pPr lvl="1"/>
            <a:r>
              <a:rPr lang="en-GB" dirty="0" smtClean="0"/>
              <a:t>initially developed by VITO for </a:t>
            </a:r>
          </a:p>
          <a:p>
            <a:r>
              <a:rPr lang="en-GB" sz="2400" dirty="0" smtClean="0"/>
              <a:t>Inter-linking existing tools</a:t>
            </a:r>
            <a:endParaRPr lang="en-GB" dirty="0" smtClean="0"/>
          </a:p>
        </p:txBody>
      </p:sp>
      <p:pic>
        <p:nvPicPr>
          <p:cNvPr id="4" name="Picture 3" descr="Y:\Unit_TAP\Contracts\Applications\N77G3_AGRICAB\03_Communication\03.60_logo_en_templates\logo_other\ILWIS3_8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72182" y="2543659"/>
            <a:ext cx="1155802" cy="1150925"/>
          </a:xfrm>
          <a:prstGeom prst="rect">
            <a:avLst/>
          </a:prstGeom>
          <a:noFill/>
        </p:spPr>
      </p:pic>
      <p:pic>
        <p:nvPicPr>
          <p:cNvPr id="5" name="Picture 4" descr="Y:\Unit_TAP\Contracts\Applications\N77G3_AGRICAB\03_Communication\03.60_logo_en_templates\logo_other\SPIRITS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859032" y="4287576"/>
            <a:ext cx="1800000" cy="581584"/>
          </a:xfrm>
          <a:prstGeom prst="rect">
            <a:avLst/>
          </a:prstGeom>
          <a:noFill/>
        </p:spPr>
      </p:pic>
      <p:pic>
        <p:nvPicPr>
          <p:cNvPr id="6" name="Picture 5" descr="Y:\Unit_TAP\Contracts\Applications\N77G3_AGRICAB\03_Communication\03.60_logo_en_templates\logo_other\vgtextract.bmp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321985" y="2566107"/>
            <a:ext cx="1419149" cy="1150925"/>
          </a:xfrm>
          <a:prstGeom prst="rect">
            <a:avLst/>
          </a:prstGeom>
          <a:noFill/>
        </p:spPr>
      </p:pic>
      <p:pic>
        <p:nvPicPr>
          <p:cNvPr id="8" name="Picture 4" descr="JRC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607584" y="4689176"/>
            <a:ext cx="753923" cy="324000"/>
          </a:xfrm>
          <a:prstGeom prst="rect">
            <a:avLst/>
          </a:prstGeom>
          <a:noFill/>
        </p:spPr>
      </p:pic>
      <p:sp>
        <p:nvSpPr>
          <p:cNvPr id="10" name="Up-Down Arrow 9"/>
          <p:cNvSpPr/>
          <p:nvPr/>
        </p:nvSpPr>
        <p:spPr bwMode="auto">
          <a:xfrm rot="1500000">
            <a:off x="6555919" y="2636912"/>
            <a:ext cx="216024" cy="648072"/>
          </a:xfrm>
          <a:prstGeom prst="upDownArrow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7" name="Up-Down Arrow 16"/>
          <p:cNvSpPr/>
          <p:nvPr/>
        </p:nvSpPr>
        <p:spPr bwMode="auto">
          <a:xfrm rot="-1200000">
            <a:off x="7420015" y="2654313"/>
            <a:ext cx="216024" cy="648072"/>
          </a:xfrm>
          <a:prstGeom prst="upDownArrow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user communities: 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5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 (1/3): Crop production systems</a:t>
            </a:r>
            <a:endParaRPr lang="en-US" dirty="0"/>
          </a:p>
        </p:txBody>
      </p:sp>
      <p:pic>
        <p:nvPicPr>
          <p:cNvPr id="4" name="Picture 3" descr="IT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060848"/>
            <a:ext cx="864096" cy="694780"/>
          </a:xfrm>
          <a:prstGeom prst="rect">
            <a:avLst/>
          </a:prstGeom>
        </p:spPr>
      </p:pic>
      <p:pic>
        <p:nvPicPr>
          <p:cNvPr id="7" name="Picture 6" descr="VITO_logo_CMYK_ha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221088"/>
            <a:ext cx="1382400" cy="432000"/>
          </a:xfrm>
          <a:prstGeom prst="rect">
            <a:avLst/>
          </a:prstGeom>
        </p:spPr>
      </p:pic>
      <p:pic>
        <p:nvPicPr>
          <p:cNvPr id="8" name="Picture 7" descr="ALTERRA.gif"/>
          <p:cNvPicPr>
            <a:picLocks noChangeAspect="1"/>
          </p:cNvPicPr>
          <p:nvPr/>
        </p:nvPicPr>
        <p:blipFill>
          <a:blip r:embed="rId4" cstate="print"/>
          <a:srcRect r="44473"/>
          <a:stretch>
            <a:fillRect/>
          </a:stretch>
        </p:blipFill>
        <p:spPr>
          <a:xfrm>
            <a:off x="0" y="3284984"/>
            <a:ext cx="1840582" cy="432000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/>
        </p:nvGraphicFramePr>
        <p:xfrm>
          <a:off x="1040718" y="2060848"/>
          <a:ext cx="5760640" cy="370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ight Bracket 18"/>
          <p:cNvSpPr/>
          <p:nvPr/>
        </p:nvSpPr>
        <p:spPr bwMode="auto">
          <a:xfrm>
            <a:off x="6153286" y="2060848"/>
            <a:ext cx="360040" cy="2736304"/>
          </a:xfrm>
          <a:prstGeom prst="rightBracke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2852936"/>
            <a:ext cx="1439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Use cases in </a:t>
            </a:r>
          </a:p>
          <a:p>
            <a:r>
              <a:rPr lang="en-US" b="1" dirty="0" smtClean="0">
                <a:latin typeface="+mn-lt"/>
              </a:rPr>
              <a:t>Kenya </a:t>
            </a:r>
          </a:p>
          <a:p>
            <a:r>
              <a:rPr lang="en-US" b="1" dirty="0" smtClean="0">
                <a:latin typeface="+mn-lt"/>
              </a:rPr>
              <a:t>Senegal </a:t>
            </a:r>
          </a:p>
          <a:p>
            <a:r>
              <a:rPr lang="en-US" b="1" dirty="0" smtClean="0">
                <a:latin typeface="+mn-lt"/>
              </a:rPr>
              <a:t>Mozambique</a:t>
            </a:r>
            <a:endParaRPr lang="en-US" b="1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5158933"/>
            <a:ext cx="135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Use case in </a:t>
            </a:r>
          </a:p>
          <a:p>
            <a:r>
              <a:rPr lang="en-US" b="1" dirty="0" smtClean="0">
                <a:latin typeface="+mn-lt"/>
              </a:rPr>
              <a:t>North Africa</a:t>
            </a:r>
            <a:endParaRPr lang="en-US" b="1" dirty="0">
              <a:latin typeface="+mn-lt"/>
            </a:endParaRPr>
          </a:p>
        </p:txBody>
      </p:sp>
      <p:sp>
        <p:nvSpPr>
          <p:cNvPr id="23" name="Right Bracket 22"/>
          <p:cNvSpPr/>
          <p:nvPr/>
        </p:nvSpPr>
        <p:spPr bwMode="auto">
          <a:xfrm>
            <a:off x="6156176" y="5013176"/>
            <a:ext cx="360040" cy="792088"/>
          </a:xfrm>
          <a:prstGeom prst="rightBracke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OSS_2.jpg"/>
          <p:cNvPicPr>
            <a:picLocks noChangeAspect="1"/>
          </p:cNvPicPr>
          <p:nvPr/>
        </p:nvPicPr>
        <p:blipFill>
          <a:blip r:embed="rId10" cstate="print"/>
          <a:srcRect t="8001" r="84296" b="3989"/>
          <a:stretch>
            <a:fillRect/>
          </a:stretch>
        </p:blipFill>
        <p:spPr>
          <a:xfrm>
            <a:off x="965766" y="5086925"/>
            <a:ext cx="587732" cy="71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2936"/>
            <a:ext cx="4942600" cy="35010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Agricultural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EO for </a:t>
            </a:r>
            <a:r>
              <a:rPr lang="en-US" dirty="0" smtClean="0"/>
              <a:t>more </a:t>
            </a:r>
            <a:r>
              <a:rPr lang="en-US" b="1" dirty="0" smtClean="0"/>
              <a:t>cost-effective, high </a:t>
            </a:r>
            <a:r>
              <a:rPr lang="en-US" b="1" dirty="0" smtClean="0"/>
              <a:t>quality crop </a:t>
            </a:r>
            <a:r>
              <a:rPr lang="en-US" b="1" u="sng" dirty="0" smtClean="0"/>
              <a:t>area</a:t>
            </a:r>
            <a:r>
              <a:rPr lang="en-US" b="1" dirty="0" smtClean="0"/>
              <a:t> estimates</a:t>
            </a:r>
          </a:p>
          <a:p>
            <a:r>
              <a:rPr lang="en-US" dirty="0" smtClean="0"/>
              <a:t>Needs </a:t>
            </a:r>
            <a:r>
              <a:rPr lang="en-US" dirty="0" smtClean="0"/>
              <a:t>to be tested, incl. comparison of different </a:t>
            </a:r>
            <a:r>
              <a:rPr lang="en-US" dirty="0" smtClean="0"/>
              <a:t>approaches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64088" y="3573016"/>
            <a:ext cx="352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  <a:ea typeface="Verdana" pitchFamily="34" charset="0"/>
                <a:cs typeface="Verdana" pitchFamily="34" charset="0"/>
              </a:rPr>
              <a:t>Combination of:</a:t>
            </a:r>
            <a:endParaRPr lang="en-US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Verdana" pitchFamily="34" charset="0"/>
                <a:cs typeface="Verdana" pitchFamily="34" charset="0"/>
              </a:rPr>
              <a:t>Ground survey (points or areas)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Verdana" pitchFamily="34" charset="0"/>
                <a:cs typeface="Verdana" pitchFamily="34" charset="0"/>
              </a:rPr>
              <a:t>Airborne campaign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  <a:ea typeface="Verdana" pitchFamily="34" charset="0"/>
                <a:cs typeface="Verdana" pitchFamily="34" charset="0"/>
              </a:rPr>
              <a:t>High resolution </a:t>
            </a:r>
            <a:r>
              <a:rPr lang="en-US" dirty="0" smtClean="0">
                <a:latin typeface="+mn-lt"/>
                <a:ea typeface="Verdana" pitchFamily="34" charset="0"/>
                <a:cs typeface="Verdana" pitchFamily="34" charset="0"/>
              </a:rPr>
              <a:t>satellite imagery (SPOT5 / RapidEye)</a:t>
            </a:r>
          </a:p>
          <a:p>
            <a:pPr marL="285750" indent="-285750">
              <a:buFontTx/>
              <a:buChar char="-"/>
            </a:pPr>
            <a:endParaRPr lang="en-US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IT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98" y="6021288"/>
            <a:ext cx="975155" cy="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auto">
          <a:xfrm>
            <a:off x="2796972" y="3429000"/>
            <a:ext cx="6347028" cy="3429000"/>
          </a:xfrm>
          <a:prstGeom prst="rect">
            <a:avLst/>
          </a:prstGeom>
          <a:solidFill>
            <a:schemeClr val="bg2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Agro-meteorological modeling</a:t>
            </a:r>
            <a:endParaRPr lang="en-US" dirty="0"/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792089"/>
          </a:xfrm>
        </p:spPr>
        <p:txBody>
          <a:bodyPr/>
          <a:lstStyle/>
          <a:p>
            <a:r>
              <a:rPr lang="en-US" dirty="0" smtClean="0"/>
              <a:t>Quantitative </a:t>
            </a:r>
            <a:r>
              <a:rPr lang="en-US" b="1" dirty="0" smtClean="0"/>
              <a:t>weather</a:t>
            </a:r>
            <a:r>
              <a:rPr lang="en-US" dirty="0" smtClean="0"/>
              <a:t> and </a:t>
            </a:r>
            <a:r>
              <a:rPr lang="en-US" b="1" dirty="0" smtClean="0"/>
              <a:t>crop monitoring </a:t>
            </a:r>
            <a:r>
              <a:rPr lang="en-US" dirty="0" smtClean="0"/>
              <a:t>and </a:t>
            </a:r>
            <a:r>
              <a:rPr lang="en-US" b="1" dirty="0" smtClean="0"/>
              <a:t>crop yield forecasting</a:t>
            </a:r>
          </a:p>
          <a:p>
            <a:r>
              <a:rPr lang="en-US" dirty="0" smtClean="0"/>
              <a:t>Approach:</a:t>
            </a:r>
            <a:endParaRPr lang="en-US" dirty="0" smtClean="0"/>
          </a:p>
          <a:p>
            <a:pPr lvl="1"/>
            <a:r>
              <a:rPr lang="en-US" dirty="0" smtClean="0"/>
              <a:t>Set-up weather data infrastructure (level 1) </a:t>
            </a:r>
            <a:r>
              <a:rPr lang="en-US" sz="1200" dirty="0" smtClean="0"/>
              <a:t>– only Mozambique</a:t>
            </a:r>
            <a:endParaRPr lang="en-US" dirty="0" smtClean="0"/>
          </a:p>
          <a:p>
            <a:pPr lvl="1"/>
            <a:r>
              <a:rPr lang="en-US" dirty="0" smtClean="0"/>
              <a:t>Implementation of regional crop growth model (level 2)</a:t>
            </a:r>
          </a:p>
          <a:p>
            <a:pPr lvl="1"/>
            <a:r>
              <a:rPr lang="en-US" dirty="0" smtClean="0"/>
              <a:t>Implementation of statistical crop yield forecasting (level 3)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04" y="3501008"/>
            <a:ext cx="580747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 descr="ALTERRA.gif"/>
          <p:cNvPicPr>
            <a:picLocks noChangeAspect="1"/>
          </p:cNvPicPr>
          <p:nvPr/>
        </p:nvPicPr>
        <p:blipFill>
          <a:blip r:embed="rId3" cstate="print"/>
          <a:srcRect r="45778"/>
          <a:stretch>
            <a:fillRect/>
          </a:stretch>
        </p:blipFill>
        <p:spPr>
          <a:xfrm>
            <a:off x="75520" y="6021288"/>
            <a:ext cx="269628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warning and crop mapping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/>
          <a:lstStyle/>
          <a:p>
            <a:r>
              <a:rPr lang="en-US" dirty="0" smtClean="0"/>
              <a:t>Operational </a:t>
            </a:r>
            <a:r>
              <a:rPr lang="en-US" b="1" dirty="0" smtClean="0"/>
              <a:t>(near</a:t>
            </a:r>
            <a:r>
              <a:rPr lang="en-US" b="1" dirty="0" smtClean="0"/>
              <a:t>) real-time monitoring</a:t>
            </a:r>
            <a:r>
              <a:rPr lang="en-US" dirty="0" smtClean="0"/>
              <a:t> of </a:t>
            </a:r>
            <a:r>
              <a:rPr lang="en-US" b="1" dirty="0" smtClean="0"/>
              <a:t>vegetation status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Using </a:t>
            </a:r>
            <a:r>
              <a:rPr lang="en-US" dirty="0" smtClean="0"/>
              <a:t>time series of satellite </a:t>
            </a:r>
            <a:r>
              <a:rPr lang="en-US" dirty="0" smtClean="0"/>
              <a:t>images</a:t>
            </a:r>
            <a:endParaRPr lang="en-US" dirty="0" smtClean="0"/>
          </a:p>
          <a:p>
            <a:pPr lvl="1"/>
            <a:r>
              <a:rPr lang="en-US" dirty="0" smtClean="0"/>
              <a:t>Improve </a:t>
            </a:r>
            <a:r>
              <a:rPr lang="en-US" dirty="0" smtClean="0"/>
              <a:t>agro-meteorological bulletins</a:t>
            </a:r>
          </a:p>
          <a:p>
            <a:endParaRPr lang="en-US" dirty="0" smtClean="0"/>
          </a:p>
          <a:p>
            <a:r>
              <a:rPr lang="en-US" dirty="0" smtClean="0"/>
              <a:t>Qualitative relations between vegetation &amp; weather indicators</a:t>
            </a:r>
          </a:p>
          <a:p>
            <a:pPr lvl="1"/>
            <a:r>
              <a:rPr lang="en-US" dirty="0"/>
              <a:t>Drought </a:t>
            </a:r>
            <a:r>
              <a:rPr lang="en-US" sz="1200" dirty="0" smtClean="0"/>
              <a:t>(Kenya, Senegal, Mozambique)</a:t>
            </a:r>
            <a:r>
              <a:rPr lang="en-US" dirty="0" smtClean="0"/>
              <a:t> / Flooding </a:t>
            </a:r>
            <a:r>
              <a:rPr lang="en-US" sz="1200" dirty="0" smtClean="0"/>
              <a:t>(e.g. Limpopo Mozambique)</a:t>
            </a:r>
          </a:p>
          <a:p>
            <a:pPr lvl="1"/>
            <a:r>
              <a:rPr lang="en-US" dirty="0" smtClean="0"/>
              <a:t>Assess the impact of climate change and increased climate variability</a:t>
            </a:r>
            <a:endParaRPr lang="en-US" sz="2000" dirty="0" smtClean="0"/>
          </a:p>
        </p:txBody>
      </p:sp>
      <p:pic>
        <p:nvPicPr>
          <p:cNvPr id="3" name="Picture 4" descr="2006_0211_112308AA"/>
          <p:cNvPicPr>
            <a:picLocks noChangeAspect="1" noChangeArrowheads="1"/>
          </p:cNvPicPr>
          <p:nvPr/>
        </p:nvPicPr>
        <p:blipFill rotWithShape="1">
          <a:blip r:embed="rId2" cstate="print"/>
          <a:srcRect t="9233" b="23405"/>
          <a:stretch/>
        </p:blipFill>
        <p:spPr bwMode="auto">
          <a:xfrm>
            <a:off x="6156496" y="116632"/>
            <a:ext cx="2880000" cy="157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50" y="1772816"/>
            <a:ext cx="2880000" cy="143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50" y="3305954"/>
            <a:ext cx="2880000" cy="157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Traning_Mol_2012\DATA\MOZ\SpiritsProjectDAta\PNG\Limpopo\RFE_NDVI\Limpopo_Chokwe_acum_1998_200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4650" y="5013176"/>
            <a:ext cx="2880000" cy="17608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0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Irrigation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 smtClean="0"/>
              <a:t>water abstraction for irrigated agriculture in North Western Sahara Aquifer System </a:t>
            </a:r>
            <a:endParaRPr lang="en-US" dirty="0" smtClean="0"/>
          </a:p>
          <a:p>
            <a:r>
              <a:rPr lang="en-US" dirty="0" smtClean="0"/>
              <a:t>Monitor </a:t>
            </a:r>
            <a:r>
              <a:rPr lang="en-US" dirty="0" smtClean="0"/>
              <a:t>land use/land cover changes using EO</a:t>
            </a:r>
          </a:p>
          <a:p>
            <a:r>
              <a:rPr lang="en-US" dirty="0" smtClean="0"/>
              <a:t>Model water abstraction based on crop masks and water requirements, integrate time series of low resolution vegetation </a:t>
            </a:r>
            <a:r>
              <a:rPr lang="en-US" dirty="0" smtClean="0"/>
              <a:t>indices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80000" cy="165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880000" cy="14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description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73" y="3429000"/>
            <a:ext cx="2880000" cy="324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6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 (2/3): Livestock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r>
              <a:rPr lang="en-US" dirty="0" smtClean="0"/>
              <a:t>Operational </a:t>
            </a:r>
            <a:r>
              <a:rPr lang="en-US" dirty="0" smtClean="0"/>
              <a:t>forage biomass monitoring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smtClean="0"/>
              <a:t>modeling for early </a:t>
            </a:r>
            <a:r>
              <a:rPr lang="en-US" dirty="0" smtClean="0"/>
              <a:t>warning </a:t>
            </a:r>
            <a:r>
              <a:rPr lang="en-US" dirty="0" smtClean="0"/>
              <a:t>(Senegal, Niger)</a:t>
            </a:r>
          </a:p>
          <a:p>
            <a:r>
              <a:rPr lang="en-US" dirty="0" smtClean="0"/>
              <a:t>Improve Index-based Livestock Insurance (Kenya)</a:t>
            </a:r>
          </a:p>
          <a:p>
            <a:r>
              <a:rPr lang="en-US" dirty="0" smtClean="0"/>
              <a:t>Improved maps of livestock production systems (Continental/Global)</a:t>
            </a:r>
          </a:p>
        </p:txBody>
      </p:sp>
      <p:pic>
        <p:nvPicPr>
          <p:cNvPr id="15362" name="Picture 2" descr="http://thebelist.files.wordpress.com/2011/03/pastoralist.png"/>
          <p:cNvPicPr>
            <a:picLocks noChangeAspect="1" noChangeArrowheads="1"/>
          </p:cNvPicPr>
          <p:nvPr/>
        </p:nvPicPr>
        <p:blipFill rotWithShape="1">
          <a:blip r:embed="rId2" cstate="print"/>
          <a:srcRect b="9445"/>
          <a:stretch/>
        </p:blipFill>
        <p:spPr bwMode="auto">
          <a:xfrm>
            <a:off x="6143147" y="2564904"/>
            <a:ext cx="2880000" cy="1769705"/>
          </a:xfrm>
          <a:prstGeom prst="rect">
            <a:avLst/>
          </a:prstGeom>
          <a:noFill/>
        </p:spPr>
      </p:pic>
      <p:pic>
        <p:nvPicPr>
          <p:cNvPr id="5" name="Picture 4" descr="UL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5022" y="5517312"/>
            <a:ext cx="987473" cy="720000"/>
          </a:xfrm>
          <a:prstGeom prst="rect">
            <a:avLst/>
          </a:prstGeom>
        </p:spPr>
      </p:pic>
      <p:pic>
        <p:nvPicPr>
          <p:cNvPr id="6" name="Picture 5" descr="IL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946532"/>
            <a:ext cx="1512000" cy="498692"/>
          </a:xfrm>
          <a:prstGeom prst="rect">
            <a:avLst/>
          </a:prstGeom>
        </p:spPr>
      </p:pic>
      <p:pic>
        <p:nvPicPr>
          <p:cNvPr id="24580" name="Picture 4" descr="Y:\Unit_TAP\Secretariat\Communication\AfricaPlatform\Banner\Pictures\310.jpg"/>
          <p:cNvPicPr>
            <a:picLocks noChangeAspect="1" noChangeArrowheads="1"/>
          </p:cNvPicPr>
          <p:nvPr/>
        </p:nvPicPr>
        <p:blipFill rotWithShape="1">
          <a:blip r:embed="rId5" cstate="print"/>
          <a:srcRect t="26526"/>
          <a:stretch/>
        </p:blipFill>
        <p:spPr bwMode="auto">
          <a:xfrm>
            <a:off x="6143147" y="1057982"/>
            <a:ext cx="2880000" cy="1410697"/>
          </a:xfrm>
          <a:prstGeom prst="rect">
            <a:avLst/>
          </a:prstGeom>
          <a:noFill/>
        </p:spPr>
      </p:pic>
      <p:pic>
        <p:nvPicPr>
          <p:cNvPr id="11" name="Picture 10" descr="CS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5557578"/>
            <a:ext cx="1332000" cy="535718"/>
          </a:xfrm>
          <a:prstGeom prst="rect">
            <a:avLst/>
          </a:prstGeom>
        </p:spPr>
      </p:pic>
      <p:pic>
        <p:nvPicPr>
          <p:cNvPr id="10" name="Picture 9" descr="AGRHYME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4946532"/>
            <a:ext cx="621339" cy="5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5417"/>
          <a:stretch/>
        </p:blipFill>
        <p:spPr bwMode="auto">
          <a:xfrm>
            <a:off x="6155114" y="4442458"/>
            <a:ext cx="2880000" cy="2005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848" t="4450" r="50000" b="10001"/>
          <a:stretch/>
        </p:blipFill>
        <p:spPr bwMode="auto">
          <a:xfrm>
            <a:off x="3204168" y="4430558"/>
            <a:ext cx="2880000" cy="2238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04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Return_Afri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93096"/>
            <a:ext cx="2880000" cy="25264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 (3/3): Forest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5554960" cy="4785395"/>
          </a:xfrm>
        </p:spPr>
        <p:txBody>
          <a:bodyPr/>
          <a:lstStyle/>
          <a:p>
            <a:r>
              <a:rPr lang="en-US" dirty="0" smtClean="0"/>
              <a:t>Generation </a:t>
            </a:r>
            <a:r>
              <a:rPr lang="en-US" dirty="0" smtClean="0"/>
              <a:t>of tree cover maps for savannah and woodland in Southern Africa</a:t>
            </a:r>
          </a:p>
          <a:p>
            <a:pPr lvl="1"/>
            <a:r>
              <a:rPr lang="en-US" sz="1600" dirty="0" smtClean="0"/>
              <a:t>Sustainable </a:t>
            </a:r>
            <a:r>
              <a:rPr lang="en-US" sz="1600" dirty="0" smtClean="0"/>
              <a:t>management of ecosystem</a:t>
            </a:r>
          </a:p>
          <a:p>
            <a:pPr lvl="1"/>
            <a:r>
              <a:rPr lang="en-US" sz="1600" dirty="0" smtClean="0"/>
              <a:t>Food security (rangeland capacity) and energy security (charcoal &amp; fuel wood)</a:t>
            </a:r>
          </a:p>
          <a:p>
            <a:r>
              <a:rPr lang="en-US" dirty="0" smtClean="0"/>
              <a:t>Production &amp; </a:t>
            </a:r>
            <a:r>
              <a:rPr lang="en-US" dirty="0" smtClean="0"/>
              <a:t>dissemination of fire information derived from MODIS </a:t>
            </a:r>
            <a:r>
              <a:rPr lang="en-US" dirty="0" smtClean="0"/>
              <a:t>in </a:t>
            </a:r>
            <a:r>
              <a:rPr lang="en-US" dirty="0" smtClean="0"/>
              <a:t>Southern Africa</a:t>
            </a:r>
          </a:p>
          <a:p>
            <a:pPr lvl="1"/>
            <a:r>
              <a:rPr lang="en-US" sz="1600" dirty="0" smtClean="0"/>
              <a:t>Carbon storage and fire management strategies</a:t>
            </a:r>
          </a:p>
          <a:p>
            <a:pPr lvl="1"/>
            <a:r>
              <a:rPr lang="en-US" sz="1600" dirty="0" smtClean="0"/>
              <a:t>Based on MODIS time series</a:t>
            </a:r>
          </a:p>
          <a:p>
            <a:r>
              <a:rPr lang="en-US" dirty="0" smtClean="0"/>
              <a:t>Determine </a:t>
            </a:r>
            <a:r>
              <a:rPr lang="en-US" dirty="0"/>
              <a:t>the effects of different land management </a:t>
            </a:r>
            <a:r>
              <a:rPr lang="en-US" dirty="0" smtClean="0"/>
              <a:t>policies on fire </a:t>
            </a:r>
            <a:r>
              <a:rPr lang="en-US" dirty="0" smtClean="0"/>
              <a:t>regimes</a:t>
            </a:r>
            <a:endParaRPr lang="en-US" dirty="0"/>
          </a:p>
        </p:txBody>
      </p:sp>
      <p:pic>
        <p:nvPicPr>
          <p:cNvPr id="4" name="Picture 3" descr="CSIR.gif"/>
          <p:cNvPicPr>
            <a:picLocks noChangeAspect="1"/>
          </p:cNvPicPr>
          <p:nvPr/>
        </p:nvPicPr>
        <p:blipFill rotWithShape="1">
          <a:blip r:embed="rId3" cstate="print"/>
          <a:srcRect t="13748" b="8878"/>
          <a:stretch/>
        </p:blipFill>
        <p:spPr>
          <a:xfrm>
            <a:off x="827584" y="5778611"/>
            <a:ext cx="1341919" cy="890749"/>
          </a:xfrm>
          <a:prstGeom prst="rect">
            <a:avLst/>
          </a:prstGeom>
        </p:spPr>
      </p:pic>
      <p:pic>
        <p:nvPicPr>
          <p:cNvPr id="15364" name="Picture 4" descr="http://www.zki.dlr.de/system/files/media/filefield/page/image/fireservice_imag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348880"/>
            <a:ext cx="2880000" cy="1872001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1786" b="47078"/>
          <a:stretch/>
        </p:blipFill>
        <p:spPr bwMode="auto">
          <a:xfrm>
            <a:off x="6156176" y="44624"/>
            <a:ext cx="2880000" cy="2208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9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Contributions/links </a:t>
            </a:r>
            <a:r>
              <a:rPr lang="en-GB" dirty="0" smtClean="0"/>
              <a:t>to GEO WP Tasks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579296" cy="4525963"/>
          </a:xfrm>
        </p:spPr>
        <p:txBody>
          <a:bodyPr/>
          <a:lstStyle/>
          <a:p>
            <a:r>
              <a:rPr lang="en-GB" dirty="0" smtClean="0"/>
              <a:t>IN-04 – GEONETCast (infrastructure) – EUMETSAT (co-lead)</a:t>
            </a:r>
          </a:p>
          <a:p>
            <a:pPr lvl="1"/>
            <a:r>
              <a:rPr lang="en-GB" sz="1800" dirty="0" smtClean="0"/>
              <a:t>Task </a:t>
            </a:r>
            <a:r>
              <a:rPr lang="en-GB" sz="1800" dirty="0" smtClean="0"/>
              <a:t>contributor</a:t>
            </a:r>
            <a:endParaRPr lang="en-GB" sz="1800" dirty="0" smtClean="0"/>
          </a:p>
          <a:p>
            <a:pPr lvl="1"/>
            <a:r>
              <a:rPr lang="en-GB" sz="1800" dirty="0" smtClean="0"/>
              <a:t>Support the setup of receiving stations </a:t>
            </a:r>
          </a:p>
          <a:p>
            <a:pPr lvl="1"/>
            <a:r>
              <a:rPr lang="en-GB" sz="1800" dirty="0" smtClean="0"/>
              <a:t>“</a:t>
            </a:r>
            <a:r>
              <a:rPr lang="en-GB" sz="1800" dirty="0" smtClean="0"/>
              <a:t>land hub” add-on to EUMETCast </a:t>
            </a:r>
            <a:r>
              <a:rPr lang="en-GB" sz="1800" dirty="0" smtClean="0"/>
              <a:t>GNC</a:t>
            </a:r>
            <a:endParaRPr lang="en-GB" sz="1800" dirty="0" smtClean="0"/>
          </a:p>
          <a:p>
            <a:pPr lvl="1"/>
            <a:r>
              <a:rPr lang="en-GB" sz="1800" dirty="0" smtClean="0"/>
              <a:t>Supply </a:t>
            </a:r>
            <a:r>
              <a:rPr lang="en-GB" sz="1800" dirty="0" smtClean="0"/>
              <a:t>data (</a:t>
            </a:r>
            <a:r>
              <a:rPr lang="en-GB" sz="1800" dirty="0" smtClean="0"/>
              <a:t>SPOT-VGT, CBERS, Landsat?) </a:t>
            </a:r>
            <a:r>
              <a:rPr lang="en-GB" sz="1800" dirty="0" smtClean="0"/>
              <a:t>on GEONETCast</a:t>
            </a:r>
          </a:p>
          <a:p>
            <a:r>
              <a:rPr lang="en-GB" dirty="0" smtClean="0"/>
              <a:t>ID-02 – Capacity building</a:t>
            </a:r>
          </a:p>
          <a:p>
            <a:pPr lvl="1"/>
            <a:r>
              <a:rPr lang="en-GB" sz="1800" dirty="0" smtClean="0"/>
              <a:t>Task </a:t>
            </a:r>
            <a:r>
              <a:rPr lang="en-GB" sz="1800" dirty="0" smtClean="0"/>
              <a:t>contributor</a:t>
            </a:r>
            <a:endParaRPr lang="en-GB" sz="1800" dirty="0" smtClean="0"/>
          </a:p>
          <a:p>
            <a:pPr lvl="1"/>
            <a:r>
              <a:rPr lang="en-GB" sz="1800" dirty="0" smtClean="0"/>
              <a:t>Training, software, GNC capacity building, ...</a:t>
            </a:r>
          </a:p>
          <a:p>
            <a:r>
              <a:rPr lang="en-GB" dirty="0" smtClean="0"/>
              <a:t>AG-01 – Global Agriculture</a:t>
            </a:r>
          </a:p>
          <a:p>
            <a:r>
              <a:rPr lang="en-US" dirty="0" smtClean="0"/>
              <a:t>GEO </a:t>
            </a:r>
            <a:r>
              <a:rPr lang="en-US" dirty="0" err="1" smtClean="0"/>
              <a:t>CoP</a:t>
            </a:r>
            <a:r>
              <a:rPr lang="en-US" dirty="0" smtClean="0"/>
              <a:t>-Forest</a:t>
            </a:r>
          </a:p>
          <a:p>
            <a:endParaRPr lang="en-GB" dirty="0" smtClean="0"/>
          </a:p>
          <a:p>
            <a:r>
              <a:rPr lang="en-GB" dirty="0" smtClean="0"/>
              <a:t>GEO </a:t>
            </a:r>
            <a:r>
              <a:rPr lang="en-GB" dirty="0"/>
              <a:t>WS in Africa (2014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AfricaGEOSS</a:t>
            </a:r>
            <a:r>
              <a:rPr lang="en-GB" dirty="0" smtClean="0"/>
              <a:t>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Thank you!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075240" cy="4785395"/>
          </a:xfrm>
        </p:spPr>
        <p:txBody>
          <a:bodyPr/>
          <a:lstStyle/>
          <a:p>
            <a:pPr lvl="0">
              <a:lnSpc>
                <a:spcPct val="80000"/>
              </a:lnSpc>
              <a:buNone/>
              <a:defRPr/>
            </a:pPr>
            <a:r>
              <a:rPr lang="en-GB" b="1" dirty="0" smtClean="0"/>
              <a:t>Tim </a:t>
            </a:r>
            <a:r>
              <a:rPr lang="en-GB" b="1" dirty="0"/>
              <a:t>Jacobs, Carolien </a:t>
            </a:r>
            <a:r>
              <a:rPr lang="en-GB" b="1" dirty="0" err="1" smtClean="0"/>
              <a:t>Toté</a:t>
            </a:r>
            <a:endParaRPr lang="en-GB" b="1" dirty="0"/>
          </a:p>
          <a:p>
            <a:pPr lvl="0">
              <a:lnSpc>
                <a:spcPct val="80000"/>
              </a:lnSpc>
              <a:buNone/>
              <a:defRPr/>
            </a:pPr>
            <a:r>
              <a:rPr lang="en-GB" dirty="0"/>
              <a:t>Flemish Institute for Technological </a:t>
            </a:r>
            <a:r>
              <a:rPr lang="en-GB" dirty="0" smtClean="0"/>
              <a:t>Research (VITO NV), Belgium</a:t>
            </a:r>
            <a:endParaRPr lang="en-GB" dirty="0"/>
          </a:p>
          <a:p>
            <a:pPr marL="0" indent="0">
              <a:buNone/>
            </a:pPr>
            <a:r>
              <a:rPr lang="en-GB" b="1" dirty="0">
                <a:hlinkClick r:id="rId2"/>
              </a:rPr>
              <a:t>Tim.jacobs@vito.be</a:t>
            </a:r>
            <a:r>
              <a:rPr lang="en-GB" b="1" dirty="0"/>
              <a:t>; </a:t>
            </a:r>
            <a:r>
              <a:rPr lang="en-GB" b="1" dirty="0" smtClean="0">
                <a:hlinkClick r:id="rId3"/>
              </a:rPr>
              <a:t>carolien.tote@vito.be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On behalf of the consortium of </a:t>
            </a:r>
            <a:r>
              <a:rPr lang="en-US" noProof="0" dirty="0" smtClean="0"/>
              <a:t>17 </a:t>
            </a:r>
            <a:r>
              <a:rPr lang="en-US" noProof="0" dirty="0" smtClean="0"/>
              <a:t>Partners from 12 </a:t>
            </a:r>
            <a:r>
              <a:rPr lang="en-US" noProof="0" dirty="0" smtClean="0"/>
              <a:t>countries:</a:t>
            </a:r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noProof="0" dirty="0" smtClean="0"/>
          </a:p>
          <a:p>
            <a:pPr marL="0" indent="0">
              <a:buNone/>
            </a:pPr>
            <a:r>
              <a:rPr lang="en-US" dirty="0"/>
              <a:t>More information: see </a:t>
            </a:r>
            <a:r>
              <a:rPr lang="en-US" dirty="0">
                <a:hlinkClick r:id="rId4"/>
              </a:rPr>
              <a:t>http://rs.vito.be/africa</a:t>
            </a:r>
            <a:endParaRPr lang="en-US" noProof="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1354172" y="3212976"/>
            <a:ext cx="3168157" cy="2064454"/>
            <a:chOff x="1547664" y="3429000"/>
            <a:chExt cx="3168157" cy="2064454"/>
          </a:xfrm>
        </p:grpSpPr>
        <p:pic>
          <p:nvPicPr>
            <p:cNvPr id="13" name="Picture 12" descr="VITO_logo_CMYK_hal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7664" y="3429000"/>
              <a:ext cx="1845443" cy="607145"/>
            </a:xfrm>
            <a:prstGeom prst="rect">
              <a:avLst/>
            </a:prstGeom>
          </p:spPr>
        </p:pic>
        <p:pic>
          <p:nvPicPr>
            <p:cNvPr id="15" name="Picture 14" descr="ALTERRA.gif"/>
            <p:cNvPicPr>
              <a:picLocks noChangeAspect="1"/>
            </p:cNvPicPr>
            <p:nvPr/>
          </p:nvPicPr>
          <p:blipFill>
            <a:blip r:embed="rId6" cstate="print"/>
            <a:srcRect r="45778"/>
            <a:stretch>
              <a:fillRect/>
            </a:stretch>
          </p:blipFill>
          <p:spPr>
            <a:xfrm>
              <a:off x="2316479" y="4157655"/>
              <a:ext cx="2399342" cy="607145"/>
            </a:xfrm>
            <a:prstGeom prst="rect">
              <a:avLst/>
            </a:prstGeom>
          </p:spPr>
        </p:pic>
        <p:pic>
          <p:nvPicPr>
            <p:cNvPr id="20" name="Picture 19" descr="ILRI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17015" y="4926678"/>
              <a:ext cx="1398806" cy="485716"/>
            </a:xfrm>
            <a:prstGeom prst="rect">
              <a:avLst/>
            </a:prstGeom>
          </p:spPr>
        </p:pic>
        <p:pic>
          <p:nvPicPr>
            <p:cNvPr id="21" name="Picture 20" descr="INAM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7664" y="4886309"/>
              <a:ext cx="684352" cy="607145"/>
            </a:xfrm>
            <a:prstGeom prst="rect">
              <a:avLst/>
            </a:prstGeom>
          </p:spPr>
        </p:pic>
        <p:pic>
          <p:nvPicPr>
            <p:cNvPr id="23" name="Picture 22" descr="ITA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98579" y="3429000"/>
              <a:ext cx="717242" cy="607145"/>
            </a:xfrm>
            <a:prstGeom prst="rect">
              <a:avLst/>
            </a:prstGeom>
          </p:spPr>
        </p:pic>
        <p:pic>
          <p:nvPicPr>
            <p:cNvPr id="24" name="Picture 23" descr="ITC.gif"/>
            <p:cNvPicPr>
              <a:picLocks noChangeAspect="1"/>
            </p:cNvPicPr>
            <p:nvPr/>
          </p:nvPicPr>
          <p:blipFill>
            <a:blip r:embed="rId10" cstate="print"/>
            <a:srcRect r="91897" b="11990"/>
            <a:stretch>
              <a:fillRect/>
            </a:stretch>
          </p:blipFill>
          <p:spPr>
            <a:xfrm>
              <a:off x="3459921" y="3429000"/>
              <a:ext cx="471846" cy="607145"/>
            </a:xfrm>
            <a:prstGeom prst="rect">
              <a:avLst/>
            </a:prstGeom>
          </p:spPr>
        </p:pic>
        <p:pic>
          <p:nvPicPr>
            <p:cNvPr id="27" name="Picture 26" descr="UEM.jpg"/>
            <p:cNvPicPr>
              <a:picLocks noChangeAspect="1"/>
            </p:cNvPicPr>
            <p:nvPr/>
          </p:nvPicPr>
          <p:blipFill>
            <a:blip r:embed="rId11" cstate="print"/>
            <a:srcRect r="78234"/>
            <a:stretch>
              <a:fillRect/>
            </a:stretch>
          </p:blipFill>
          <p:spPr>
            <a:xfrm>
              <a:off x="2488806" y="4886309"/>
              <a:ext cx="571420" cy="607145"/>
            </a:xfrm>
            <a:prstGeom prst="rect">
              <a:avLst/>
            </a:prstGeom>
          </p:spPr>
        </p:pic>
        <p:pic>
          <p:nvPicPr>
            <p:cNvPr id="28" name="Picture 27" descr="ULg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7664" y="4157655"/>
              <a:ext cx="790940" cy="607145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716211" y="3217057"/>
            <a:ext cx="3168157" cy="2160240"/>
            <a:chOff x="4945235" y="3429000"/>
            <a:chExt cx="3168157" cy="2160240"/>
          </a:xfrm>
        </p:grpSpPr>
        <p:pic>
          <p:nvPicPr>
            <p:cNvPr id="14" name="Picture 13" descr="AGRHYMET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16503" y="3429000"/>
              <a:ext cx="663568" cy="607145"/>
            </a:xfrm>
            <a:prstGeom prst="rect">
              <a:avLst/>
            </a:prstGeom>
          </p:spPr>
        </p:pic>
        <p:pic>
          <p:nvPicPr>
            <p:cNvPr id="16" name="Picture 15" descr="CS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79494" y="3429000"/>
              <a:ext cx="1433898" cy="607145"/>
            </a:xfrm>
            <a:prstGeom prst="rect">
              <a:avLst/>
            </a:prstGeom>
          </p:spPr>
        </p:pic>
        <p:pic>
          <p:nvPicPr>
            <p:cNvPr id="17" name="Picture 16" descr="CSIR.gif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45235" y="4157655"/>
              <a:ext cx="672228" cy="607145"/>
            </a:xfrm>
            <a:prstGeom prst="rect">
              <a:avLst/>
            </a:prstGeom>
          </p:spPr>
        </p:pic>
        <p:pic>
          <p:nvPicPr>
            <p:cNvPr id="18" name="Picture 17" descr="DEIMOS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15329" y="4157655"/>
              <a:ext cx="1398063" cy="607145"/>
            </a:xfrm>
            <a:prstGeom prst="rect">
              <a:avLst/>
            </a:prstGeom>
          </p:spPr>
        </p:pic>
        <p:pic>
          <p:nvPicPr>
            <p:cNvPr id="19" name="Picture 18" descr="GEOSAS.jpg"/>
            <p:cNvPicPr>
              <a:picLocks noChangeAspect="1"/>
            </p:cNvPicPr>
            <p:nvPr/>
          </p:nvPicPr>
          <p:blipFill>
            <a:blip r:embed="rId17" cstate="print"/>
            <a:srcRect l="4295" t="11453" r="2863" b="11453"/>
            <a:stretch>
              <a:fillRect/>
            </a:stretch>
          </p:blipFill>
          <p:spPr>
            <a:xfrm>
              <a:off x="4945235" y="5129194"/>
              <a:ext cx="1666805" cy="364287"/>
            </a:xfrm>
            <a:prstGeom prst="rect">
              <a:avLst/>
            </a:prstGeom>
          </p:spPr>
        </p:pic>
        <p:pic>
          <p:nvPicPr>
            <p:cNvPr id="22" name="Picture 21" descr="INPE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1146" y="4157655"/>
              <a:ext cx="670502" cy="607145"/>
            </a:xfrm>
            <a:prstGeom prst="rect">
              <a:avLst/>
            </a:prstGeom>
          </p:spPr>
        </p:pic>
        <p:pic>
          <p:nvPicPr>
            <p:cNvPr id="25" name="Picture 24" descr="OSS_2.jpg"/>
            <p:cNvPicPr>
              <a:picLocks noChangeAspect="1"/>
            </p:cNvPicPr>
            <p:nvPr/>
          </p:nvPicPr>
          <p:blipFill>
            <a:blip r:embed="rId19" cstate="print"/>
            <a:srcRect t="8001" r="84296" b="3989"/>
            <a:stretch>
              <a:fillRect/>
            </a:stretch>
          </p:blipFill>
          <p:spPr>
            <a:xfrm>
              <a:off x="4945235" y="3429000"/>
              <a:ext cx="471846" cy="607145"/>
            </a:xfrm>
            <a:prstGeom prst="rect">
              <a:avLst/>
            </a:prstGeom>
          </p:spPr>
        </p:pic>
        <p:pic>
          <p:nvPicPr>
            <p:cNvPr id="26" name="Picture 25" descr="RCMRD.bmp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44419" y="4982095"/>
              <a:ext cx="668973" cy="607145"/>
            </a:xfrm>
            <a:prstGeom prst="rect">
              <a:avLst/>
            </a:prstGeom>
          </p:spPr>
        </p:pic>
        <p:pic>
          <p:nvPicPr>
            <p:cNvPr id="29" name="Picture 28" descr="DRSRS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11045" y="4982095"/>
              <a:ext cx="634371" cy="607145"/>
            </a:xfrm>
            <a:prstGeom prst="rect">
              <a:avLst/>
            </a:prstGeom>
          </p:spPr>
        </p:pic>
      </p:grpSp>
      <p:pic>
        <p:nvPicPr>
          <p:cNvPr id="35" name="Picture 34" descr="logo agricab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311360" y="476672"/>
            <a:ext cx="3922527" cy="9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en-GB" dirty="0" smtClean="0"/>
              <a:t>Background: a </a:t>
            </a:r>
            <a:r>
              <a:rPr lang="en-GB" dirty="0" smtClean="0"/>
              <a:t>“family” of Africa EO </a:t>
            </a:r>
            <a:r>
              <a:rPr lang="en-GB" dirty="0" smtClean="0"/>
              <a:t>projects/partnerships</a:t>
            </a:r>
          </a:p>
          <a:p>
            <a:r>
              <a:rPr lang="en-GB" dirty="0" smtClean="0"/>
              <a:t>Concept</a:t>
            </a:r>
          </a:p>
          <a:p>
            <a:r>
              <a:rPr lang="en-GB" dirty="0" smtClean="0"/>
              <a:t>AGRICAB results &amp; upcoming work:</a:t>
            </a:r>
          </a:p>
          <a:p>
            <a:pPr lvl="1"/>
            <a:r>
              <a:rPr lang="en-GB" dirty="0" err="1" smtClean="0"/>
              <a:t>GEONETCast</a:t>
            </a:r>
            <a:r>
              <a:rPr lang="en-GB" dirty="0" smtClean="0"/>
              <a:t> reception stations</a:t>
            </a:r>
          </a:p>
          <a:p>
            <a:pPr lvl="1"/>
            <a:r>
              <a:rPr lang="en-GB" dirty="0" smtClean="0"/>
              <a:t>Training &amp; software</a:t>
            </a:r>
          </a:p>
          <a:p>
            <a:pPr lvl="1"/>
            <a:r>
              <a:rPr lang="en-GB" dirty="0" smtClean="0"/>
              <a:t>Integrated applications: national use cases</a:t>
            </a:r>
            <a:endParaRPr lang="en-GB" dirty="0" smtClean="0"/>
          </a:p>
          <a:p>
            <a:r>
              <a:rPr lang="en-GB" dirty="0" smtClean="0"/>
              <a:t>Contributions </a:t>
            </a:r>
            <a:r>
              <a:rPr lang="en-GB" dirty="0" smtClean="0"/>
              <a:t>to GEO(SS</a:t>
            </a:r>
            <a:r>
              <a:rPr lang="en-GB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Background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507288" cy="4968552"/>
          </a:xfrm>
        </p:spPr>
        <p:txBody>
          <a:bodyPr/>
          <a:lstStyle/>
          <a:p>
            <a:r>
              <a:rPr lang="en-US" noProof="0" dirty="0" smtClean="0"/>
              <a:t>GMFS – Global Monitoring for Food Security</a:t>
            </a:r>
          </a:p>
          <a:p>
            <a:pPr lvl="1"/>
            <a:r>
              <a:rPr lang="en-US" sz="1800" noProof="0" dirty="0" smtClean="0"/>
              <a:t>2003 – 2013, Operational Services </a:t>
            </a:r>
          </a:p>
          <a:p>
            <a:pPr lvl="1"/>
            <a:r>
              <a:rPr lang="en-US" sz="1800" noProof="0" dirty="0" smtClean="0"/>
              <a:t>Early Warning, Agricultural monitoring, CFSAM</a:t>
            </a:r>
          </a:p>
          <a:p>
            <a:pPr lvl="1"/>
            <a:r>
              <a:rPr lang="en-US" sz="1800" u="sng" dirty="0" smtClean="0"/>
              <a:t>Focus</a:t>
            </a:r>
            <a:r>
              <a:rPr lang="en-US" sz="1800" dirty="0" smtClean="0"/>
              <a:t> countries: Senegal, Moz., Ethiopia, Zimbabwe, Niger, Sudan, Malawi</a:t>
            </a:r>
            <a:endParaRPr lang="en-US" sz="1800" noProof="0" dirty="0" smtClean="0"/>
          </a:p>
          <a:p>
            <a:r>
              <a:rPr lang="en-US" noProof="0" dirty="0" smtClean="0"/>
              <a:t>JRC MARSOP - Agriculture monitoring via RS</a:t>
            </a:r>
          </a:p>
          <a:p>
            <a:r>
              <a:rPr lang="en-US" dirty="0" smtClean="0"/>
              <a:t>VGT4Africa (FP6-SPACE), 2005-2008</a:t>
            </a:r>
            <a:endParaRPr lang="en-US" noProof="0" dirty="0" smtClean="0"/>
          </a:p>
          <a:p>
            <a:r>
              <a:rPr lang="en-US" dirty="0"/>
              <a:t>DevCoCast (FP7-ENV, mid 2008 – Q1 2012</a:t>
            </a:r>
            <a:r>
              <a:rPr lang="en-US" dirty="0" smtClean="0"/>
              <a:t>)</a:t>
            </a:r>
          </a:p>
          <a:p>
            <a:r>
              <a:rPr lang="en-US" noProof="0" dirty="0" smtClean="0"/>
              <a:t>GEOLAND2 (FP7-SPACE, 2009-2012)</a:t>
            </a:r>
            <a:endParaRPr lang="en-US" noProof="0" dirty="0" smtClean="0"/>
          </a:p>
          <a:p>
            <a:pPr lvl="1"/>
            <a:r>
              <a:rPr lang="en-US" sz="1800" dirty="0" smtClean="0"/>
              <a:t>Moved to </a:t>
            </a:r>
            <a:r>
              <a:rPr lang="en-US" sz="1800" b="1" dirty="0" smtClean="0"/>
              <a:t>Copernicus Global Land</a:t>
            </a:r>
            <a:endParaRPr lang="en-US" sz="1800" dirty="0" smtClean="0"/>
          </a:p>
          <a:p>
            <a:r>
              <a:rPr lang="en-US" b="1" noProof="0" dirty="0" smtClean="0"/>
              <a:t>AGRICAB </a:t>
            </a:r>
            <a:r>
              <a:rPr lang="en-US" b="1" noProof="0" dirty="0" smtClean="0"/>
              <a:t>(FP7-ENV, Oct 2011-Mar 2015)</a:t>
            </a:r>
          </a:p>
          <a:p>
            <a:pPr lvl="1"/>
            <a:r>
              <a:rPr lang="en-US" sz="1800" u="sng" dirty="0" smtClean="0"/>
              <a:t>Focus</a:t>
            </a:r>
            <a:r>
              <a:rPr lang="en-US" sz="1800" dirty="0" smtClean="0"/>
              <a:t> countries: Kenya, </a:t>
            </a:r>
            <a:r>
              <a:rPr lang="en-US" sz="1800" dirty="0" err="1" smtClean="0"/>
              <a:t>Moz</a:t>
            </a:r>
            <a:r>
              <a:rPr lang="en-US" sz="1800" dirty="0" smtClean="0"/>
              <a:t>, S-Africa, Senegal, Tunisia</a:t>
            </a:r>
          </a:p>
          <a:p>
            <a:r>
              <a:rPr lang="en-US" b="1" noProof="0" dirty="0" smtClean="0"/>
              <a:t>ISAC</a:t>
            </a:r>
            <a:r>
              <a:rPr lang="en-US" noProof="0" dirty="0" smtClean="0"/>
              <a:t> </a:t>
            </a:r>
            <a:r>
              <a:rPr lang="en-US" b="1" noProof="0" dirty="0" smtClean="0"/>
              <a:t>(FP7-SPACE, 2011-mid 2013, Ethiopia)</a:t>
            </a:r>
          </a:p>
          <a:p>
            <a:r>
              <a:rPr lang="en-US" b="1" dirty="0" smtClean="0"/>
              <a:t>e-AGRI  (FP7-ICT, Morocco, Kenya)</a:t>
            </a:r>
            <a:r>
              <a:rPr lang="en-US" dirty="0" smtClean="0"/>
              <a:t> </a:t>
            </a:r>
          </a:p>
          <a:p>
            <a:r>
              <a:rPr lang="en-US" dirty="0" smtClean="0"/>
              <a:t>… and many </a:t>
            </a:r>
            <a:r>
              <a:rPr lang="en-US" dirty="0" smtClean="0"/>
              <a:t>more</a:t>
            </a:r>
            <a:endParaRPr lang="en-US" noProof="0" dirty="0"/>
          </a:p>
        </p:txBody>
      </p:sp>
      <p:pic>
        <p:nvPicPr>
          <p:cNvPr id="7" name="Picture 3" descr="N:\Contracts\Applications\N7917_GMFS\Promotion\Project Logos\GMFS_CMYK_withbaseli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1428760" cy="396743"/>
          </a:xfrm>
          <a:prstGeom prst="rect">
            <a:avLst/>
          </a:prstGeom>
          <a:noFill/>
        </p:spPr>
      </p:pic>
      <p:pic>
        <p:nvPicPr>
          <p:cNvPr id="21" name="Picture 39" descr="Bekijk de afbeelding op ware groott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268760"/>
            <a:ext cx="1042211" cy="4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JR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492896"/>
            <a:ext cx="936104" cy="402293"/>
          </a:xfrm>
          <a:prstGeom prst="rect">
            <a:avLst/>
          </a:prstGeom>
          <a:noFill/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240162"/>
              </p:ext>
            </p:extLst>
          </p:nvPr>
        </p:nvGraphicFramePr>
        <p:xfrm>
          <a:off x="5508104" y="3068960"/>
          <a:ext cx="17272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Photo Editor Photo" r:id="rId8" imgW="4761905" imgH="952633" progId="">
                  <p:embed/>
                </p:oleObj>
              </mc:Choice>
              <mc:Fallback>
                <p:oleObj name="Photo Editor Photo" r:id="rId8" imgW="4761905" imgH="9526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068960"/>
                        <a:ext cx="1727200" cy="3778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1919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/>
          <a:srcRect t="18737" b="26764"/>
          <a:stretch/>
        </p:blipFill>
        <p:spPr bwMode="auto">
          <a:xfrm>
            <a:off x="5508104" y="3664939"/>
            <a:ext cx="1440160" cy="46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evCoCas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2497" y="3083362"/>
            <a:ext cx="1728192" cy="345638"/>
          </a:xfrm>
          <a:prstGeom prst="rect">
            <a:avLst/>
          </a:prstGeom>
          <a:noFill/>
        </p:spPr>
      </p:pic>
      <p:pic>
        <p:nvPicPr>
          <p:cNvPr id="12" name="Picture 11" descr="Logo_E-AGRI_Definitief_Transparant_C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00148" y="5085184"/>
            <a:ext cx="1106612" cy="720000"/>
          </a:xfrm>
          <a:prstGeom prst="rect">
            <a:avLst/>
          </a:prstGeom>
        </p:spPr>
      </p:pic>
      <p:pic>
        <p:nvPicPr>
          <p:cNvPr id="13" name="Picture 12" descr="logo agricab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00" y="4365104"/>
            <a:ext cx="2411090" cy="576064"/>
          </a:xfrm>
          <a:prstGeom prst="rect">
            <a:avLst/>
          </a:prstGeom>
        </p:spPr>
      </p:pic>
      <p:pic>
        <p:nvPicPr>
          <p:cNvPr id="14" name="Picture 13" descr="ISAC_Logo_Def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52278" y="4941168"/>
            <a:ext cx="1024178" cy="1004226"/>
          </a:xfrm>
          <a:prstGeom prst="rect">
            <a:avLst/>
          </a:prstGeom>
        </p:spPr>
      </p:pic>
      <p:pic>
        <p:nvPicPr>
          <p:cNvPr id="15" name="Image 6" descr="Copernicus_logo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36296" y="3573016"/>
            <a:ext cx="1760374" cy="677067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 bwMode="auto">
          <a:xfrm>
            <a:off x="6948264" y="3789040"/>
            <a:ext cx="288032" cy="216024"/>
          </a:xfrm>
          <a:prstGeom prst="notchedRightArrow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sosceles Triangle 36"/>
          <p:cNvSpPr/>
          <p:nvPr/>
        </p:nvSpPr>
        <p:spPr bwMode="auto">
          <a:xfrm>
            <a:off x="1043608" y="404664"/>
            <a:ext cx="7128792" cy="1412776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smtClean="0">
                <a:solidFill>
                  <a:schemeClr val="tx1"/>
                </a:solidFill>
                <a:latin typeface="Arial" charset="0"/>
              </a:rPr>
              <a:t>Community of practise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smtClean="0">
                <a:solidFill>
                  <a:schemeClr val="tx1"/>
                </a:solidFill>
                <a:latin typeface="Arial" charset="0"/>
              </a:rPr>
              <a:t>Engage Policy organizations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n-US" dirty="0" smtClean="0"/>
              <a:t>Project concept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07504" y="6309320"/>
            <a:ext cx="892899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chemeClr val="tx1"/>
                </a:solidFill>
                <a:latin typeface="Arial" charset="0"/>
              </a:rPr>
              <a:t>Operate </a:t>
            </a:r>
            <a:r>
              <a:rPr lang="en-US" sz="1600" b="1" dirty="0" err="1" smtClean="0">
                <a:solidFill>
                  <a:schemeClr val="tx1"/>
                </a:solidFill>
                <a:latin typeface="Arial" charset="0"/>
              </a:rPr>
              <a:t>LandHub</a:t>
            </a:r>
            <a:r>
              <a:rPr lang="en-US" sz="1600" b="1" dirty="0" smtClean="0">
                <a:solidFill>
                  <a:schemeClr val="tx1"/>
                </a:solidFill>
                <a:latin typeface="Arial" charset="0"/>
              </a:rPr>
              <a:t>, establish &amp; operate help desk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Continue product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dissemination from DEVCOCAST, expand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with DEIMOS, CBERS, other produ</a:t>
            </a:r>
            <a:r>
              <a:rPr lang="en-US" sz="1100" dirty="0" smtClean="0">
                <a:solidFill>
                  <a:schemeClr val="tx1"/>
                </a:solidFill>
                <a:latin typeface="Arial" charset="0"/>
              </a:rPr>
              <a:t>cts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23528" y="6021288"/>
            <a:ext cx="8496944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smtClean="0">
                <a:solidFill>
                  <a:schemeClr val="tx1"/>
                </a:solidFill>
                <a:latin typeface="Arial" charset="0"/>
              </a:rPr>
              <a:t>Conduct 2 GEONETCAST Workshops &amp; develop training material</a:t>
            </a:r>
            <a:endParaRPr kumimoji="0" 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3568" y="5733256"/>
            <a:ext cx="78488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smtClean="0">
                <a:solidFill>
                  <a:schemeClr val="tx1"/>
                </a:solidFill>
                <a:latin typeface="Arial" charset="0"/>
              </a:rPr>
              <a:t>Integrate &amp; further develop tools</a:t>
            </a:r>
            <a:endParaRPr kumimoji="0" 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7584" y="5445224"/>
            <a:ext cx="7560840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</a:rPr>
              <a:t>Short-term trainings in Europe</a:t>
            </a:r>
            <a:endParaRPr kumimoji="0" lang="en-US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37"/>
          <p:cNvGrpSpPr/>
          <p:nvPr/>
        </p:nvGrpSpPr>
        <p:grpSpPr>
          <a:xfrm>
            <a:off x="1023571" y="2420888"/>
            <a:ext cx="7158271" cy="3042920"/>
            <a:chOff x="1023571" y="2420888"/>
            <a:chExt cx="7158271" cy="3042920"/>
          </a:xfrm>
        </p:grpSpPr>
        <p:sp>
          <p:nvSpPr>
            <p:cNvPr id="12" name="Flowchart: Manual Operation 11"/>
            <p:cNvSpPr/>
            <p:nvPr/>
          </p:nvSpPr>
          <p:spPr bwMode="auto">
            <a:xfrm flipV="1">
              <a:off x="1115616" y="2420888"/>
              <a:ext cx="936104" cy="3024336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Flowchart: Manual Operation 12"/>
            <p:cNvSpPr/>
            <p:nvPr/>
          </p:nvSpPr>
          <p:spPr bwMode="auto">
            <a:xfrm flipV="1">
              <a:off x="2627784" y="2420888"/>
              <a:ext cx="936104" cy="3024336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Flowchart: Manual Operation 13"/>
            <p:cNvSpPr/>
            <p:nvPr/>
          </p:nvSpPr>
          <p:spPr bwMode="auto">
            <a:xfrm flipV="1">
              <a:off x="4139952" y="2420888"/>
              <a:ext cx="936104" cy="3024336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5" name="Flowchart: Manual Operation 14"/>
            <p:cNvSpPr/>
            <p:nvPr/>
          </p:nvSpPr>
          <p:spPr bwMode="auto">
            <a:xfrm flipV="1">
              <a:off x="5652120" y="2420888"/>
              <a:ext cx="936104" cy="3024336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lowchart: Manual Operation 15"/>
            <p:cNvSpPr/>
            <p:nvPr/>
          </p:nvSpPr>
          <p:spPr bwMode="auto">
            <a:xfrm flipV="1">
              <a:off x="7164288" y="2420888"/>
              <a:ext cx="936104" cy="3024336"/>
            </a:xfrm>
            <a:prstGeom prst="flowChartManualOperation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3571" y="4725144"/>
              <a:ext cx="1109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Use cases </a:t>
              </a:r>
            </a:p>
            <a:p>
              <a:pPr algn="ctr"/>
              <a:r>
                <a:rPr lang="en-US" sz="1400" b="1" dirty="0" smtClean="0"/>
                <a:t>Kenya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72243" y="4725144"/>
              <a:ext cx="11095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Use cases </a:t>
              </a:r>
            </a:p>
            <a:p>
              <a:pPr algn="ctr"/>
              <a:r>
                <a:rPr lang="en-US" sz="1400" b="1" dirty="0" smtClean="0"/>
                <a:t>Senegal,</a:t>
              </a:r>
            </a:p>
            <a:p>
              <a:pPr algn="ctr"/>
              <a:r>
                <a:rPr lang="en-US" sz="1400" b="1" dirty="0" smtClean="0"/>
                <a:t>Niger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79154" y="4725144"/>
              <a:ext cx="1268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Use cases </a:t>
              </a:r>
            </a:p>
            <a:p>
              <a:pPr algn="ctr"/>
              <a:r>
                <a:rPr lang="en-US" sz="1400" b="1" dirty="0" smtClean="0"/>
                <a:t>Mozambique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37146" y="4725144"/>
              <a:ext cx="10102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Use case </a:t>
              </a:r>
            </a:p>
            <a:p>
              <a:pPr algn="ctr"/>
              <a:r>
                <a:rPr lang="en-US" sz="1400" b="1" dirty="0" smtClean="0"/>
                <a:t>North </a:t>
              </a:r>
            </a:p>
            <a:p>
              <a:pPr algn="ctr"/>
              <a:r>
                <a:rPr lang="en-US" sz="1400" b="1" dirty="0" smtClean="0"/>
                <a:t>Africa</a:t>
              </a:r>
              <a:endParaRPr lang="en-US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45609" y="4725144"/>
              <a:ext cx="11095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Use cases </a:t>
              </a:r>
            </a:p>
            <a:p>
              <a:pPr algn="ctr"/>
              <a:r>
                <a:rPr lang="en-US" sz="1400" b="1" dirty="0" smtClean="0"/>
                <a:t>Southern </a:t>
              </a:r>
            </a:p>
            <a:p>
              <a:pPr algn="ctr"/>
              <a:r>
                <a:rPr lang="en-US" sz="1400" b="1" dirty="0" smtClean="0"/>
                <a:t>Africa</a:t>
              </a:r>
              <a:endParaRPr lang="en-US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358955" y="3465582"/>
              <a:ext cx="23762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smtClean="0"/>
                <a:t>Livestock, statistics,</a:t>
              </a:r>
            </a:p>
            <a:p>
              <a:pPr algn="ctr"/>
              <a:r>
                <a:rPr lang="en-US" sz="1100" b="1" smtClean="0"/>
                <a:t> early warning, crop yield</a:t>
              </a:r>
              <a:endParaRPr lang="en-US" sz="1100" b="1"/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6479634" y="3537591"/>
              <a:ext cx="23762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smtClean="0"/>
                <a:t>Livestock, statistics,</a:t>
              </a:r>
            </a:p>
            <a:p>
              <a:pPr algn="ctr"/>
              <a:r>
                <a:rPr lang="en-US" sz="1100" b="1" smtClean="0"/>
                <a:t> early warning, crop yield</a:t>
              </a:r>
              <a:endParaRPr lang="en-US" sz="1100" b="1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4895458" y="3622228"/>
              <a:ext cx="23762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smtClean="0"/>
                <a:t>Irrigation</a:t>
              </a:r>
              <a:endParaRPr lang="en-US" sz="1100" b="1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383290" y="3537590"/>
              <a:ext cx="23762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Statistics,</a:t>
              </a:r>
            </a:p>
            <a:p>
              <a:pPr algn="ctr"/>
              <a:r>
                <a:rPr lang="en-US" sz="1100" b="1" dirty="0" smtClean="0"/>
                <a:t> early warning, crop yield</a:t>
              </a:r>
              <a:endParaRPr lang="en-US" sz="11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1930499" y="3622229"/>
              <a:ext cx="23762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Forests &amp; fire mapping</a:t>
              </a:r>
              <a:endParaRPr lang="en-US" sz="1100" b="1" dirty="0"/>
            </a:p>
          </p:txBody>
        </p:sp>
      </p:grpSp>
      <p:sp>
        <p:nvSpPr>
          <p:cNvPr id="35" name="Trapezoid 34"/>
          <p:cNvSpPr/>
          <p:nvPr/>
        </p:nvSpPr>
        <p:spPr bwMode="auto">
          <a:xfrm>
            <a:off x="899592" y="2132856"/>
            <a:ext cx="7416824" cy="28803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tx1"/>
                </a:solidFill>
                <a:latin typeface="Arial" charset="0"/>
              </a:rPr>
              <a:t>Support Master students, PhD’s</a:t>
            </a:r>
          </a:p>
        </p:txBody>
      </p:sp>
      <p:sp>
        <p:nvSpPr>
          <p:cNvPr id="36" name="Trapezoid 35"/>
          <p:cNvSpPr/>
          <p:nvPr/>
        </p:nvSpPr>
        <p:spPr bwMode="auto">
          <a:xfrm>
            <a:off x="971600" y="1844824"/>
            <a:ext cx="7272808" cy="288032"/>
          </a:xfrm>
          <a:prstGeom prst="trapezoid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smtClean="0">
                <a:solidFill>
                  <a:schemeClr val="tx1"/>
                </a:solidFill>
                <a:latin typeface="Arial" charset="0"/>
              </a:rPr>
              <a:t>Organize 5 regional &amp; national stakeholder workshops	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2015716" y="5805360"/>
            <a:ext cx="5544616" cy="864000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Component 1</a:t>
            </a:r>
          </a:p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Sustained</a:t>
            </a:r>
            <a:r>
              <a:rPr lang="en-US" b="1" dirty="0" smtClean="0">
                <a:latin typeface="+mn-lt"/>
              </a:rPr>
              <a:t> provision of EO data and 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tools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2015716" y="3429096"/>
            <a:ext cx="5544616" cy="864000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Component 2</a:t>
            </a:r>
          </a:p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Predictive models and use cases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2015716" y="1124840"/>
            <a:ext cx="5544616" cy="864000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Component 3</a:t>
            </a:r>
          </a:p>
          <a:p>
            <a:pPr algn="ctr"/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Stimulating the uptake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of EO techniques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3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5" grpId="0" animBg="1"/>
      <p:bldP spid="8" grpId="0" animBg="1"/>
      <p:bldP spid="9" grpId="0" animBg="1"/>
      <p:bldP spid="35" grpId="0" animBg="1"/>
      <p:bldP spid="36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4785396"/>
          </a:xfrm>
        </p:spPr>
        <p:txBody>
          <a:bodyPr/>
          <a:lstStyle/>
          <a:p>
            <a:r>
              <a:rPr lang="en-GB" sz="2400" dirty="0" smtClean="0"/>
              <a:t>Setup at training workshops in 2012:</a:t>
            </a:r>
          </a:p>
          <a:p>
            <a:pPr lvl="1"/>
            <a:r>
              <a:rPr lang="en-GB" dirty="0" smtClean="0"/>
              <a:t>Kenya Wildlife Service, </a:t>
            </a:r>
            <a:r>
              <a:rPr lang="en-GB" dirty="0" err="1" smtClean="0"/>
              <a:t>Voi</a:t>
            </a:r>
            <a:r>
              <a:rPr lang="en-GB" dirty="0" smtClean="0"/>
              <a:t>, Kenya</a:t>
            </a:r>
          </a:p>
          <a:p>
            <a:pPr lvl="1"/>
            <a:r>
              <a:rPr lang="en-GB" dirty="0"/>
              <a:t>International Institute for Water </a:t>
            </a:r>
            <a:r>
              <a:rPr lang="en-GB" dirty="0" smtClean="0"/>
              <a:t>and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dirty="0"/>
              <a:t>Environment </a:t>
            </a:r>
            <a:r>
              <a:rPr lang="en-GB" dirty="0" smtClean="0"/>
              <a:t>Engineering (2iE), </a:t>
            </a:r>
            <a:br>
              <a:rPr lang="en-GB" dirty="0" smtClean="0"/>
            </a:br>
            <a:r>
              <a:rPr lang="en-GB" dirty="0" smtClean="0"/>
              <a:t>Ouagadougou, Burkina Faso</a:t>
            </a:r>
          </a:p>
          <a:p>
            <a:r>
              <a:rPr lang="en-GB" sz="2400" dirty="0" smtClean="0"/>
              <a:t>National network of GNC stations </a:t>
            </a:r>
            <a:br>
              <a:rPr lang="en-GB" sz="2400" dirty="0" smtClean="0"/>
            </a:br>
            <a:r>
              <a:rPr lang="en-GB" sz="2400" dirty="0" smtClean="0"/>
              <a:t>in Ethiopia: </a:t>
            </a:r>
          </a:p>
          <a:p>
            <a:pPr lvl="1"/>
            <a:r>
              <a:rPr lang="en-GB" dirty="0" smtClean="0"/>
              <a:t>Funded by UN-WFP office</a:t>
            </a:r>
          </a:p>
          <a:p>
            <a:pPr lvl="1"/>
            <a:r>
              <a:rPr lang="en-GB" dirty="0" smtClean="0"/>
              <a:t>Supported by training staff</a:t>
            </a:r>
          </a:p>
          <a:p>
            <a:r>
              <a:rPr lang="en-GB" sz="2400" dirty="0" smtClean="0"/>
              <a:t>June </a:t>
            </a:r>
            <a:r>
              <a:rPr lang="en-GB" sz="2400" dirty="0"/>
              <a:t>2013: receiver at OSS, </a:t>
            </a:r>
            <a:r>
              <a:rPr lang="en-GB" sz="2400" dirty="0" smtClean="0"/>
              <a:t>Tunisi</a:t>
            </a:r>
            <a:r>
              <a:rPr lang="en-GB" dirty="0" smtClean="0"/>
              <a:t>a</a:t>
            </a:r>
            <a:endParaRPr lang="en-GB" dirty="0"/>
          </a:p>
        </p:txBody>
      </p:sp>
      <p:pic>
        <p:nvPicPr>
          <p:cNvPr id="2050" name="Picture 2" descr="D:\Docs\Synced\N77G3_AGRICAB\04_Work_Documents\_Pictures\20120625_GNCWorkshop_Nairobi\Voi_antenna_KW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0766"/>
            <a:ext cx="2969418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794224"/>
            <a:ext cx="2969418" cy="222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Y:\Unit_TAP\Contracts\Applications\N77G3_AGRICAB\03_Communication\03.60_logo_en_templates\logo_other\Logo_GEONETCast_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8551" y="5094406"/>
            <a:ext cx="1769218" cy="1142906"/>
          </a:xfrm>
          <a:prstGeom prst="rect">
            <a:avLst/>
          </a:prstGeom>
          <a:noFill/>
        </p:spPr>
      </p:pic>
      <p:pic>
        <p:nvPicPr>
          <p:cNvPr id="13" name="Picture 2" descr="Y:\Unit_TAP\Contracts\Applications\N77G3_AGRICAB\03_Communication\03.60_logo_en_templates\logo_partners\ITC.gif"/>
          <p:cNvPicPr>
            <a:picLocks noChangeAspect="1" noChangeArrowheads="1"/>
          </p:cNvPicPr>
          <p:nvPr/>
        </p:nvPicPr>
        <p:blipFill>
          <a:blip r:embed="rId5" cstate="print"/>
          <a:srcRect r="91031"/>
          <a:stretch>
            <a:fillRect/>
          </a:stretch>
        </p:blipFill>
        <p:spPr bwMode="auto">
          <a:xfrm>
            <a:off x="923636" y="5227662"/>
            <a:ext cx="804739" cy="1009650"/>
          </a:xfrm>
          <a:prstGeom prst="rect">
            <a:avLst/>
          </a:prstGeom>
          <a:noFill/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Setting</a:t>
            </a:r>
            <a:r>
              <a:rPr lang="en-GB" baseline="0" dirty="0" smtClean="0"/>
              <a:t> up low cost </a:t>
            </a:r>
            <a:r>
              <a:rPr lang="en-GB" baseline="0" dirty="0" err="1" smtClean="0"/>
              <a:t>GEONETCast</a:t>
            </a:r>
            <a:r>
              <a:rPr lang="en-GB" baseline="0" dirty="0" smtClean="0"/>
              <a:t> receivers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9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GB" sz="2400" dirty="0" smtClean="0"/>
              <a:t>Tailored training in Europe</a:t>
            </a:r>
            <a:endParaRPr lang="en-GB" dirty="0" smtClean="0"/>
          </a:p>
          <a:p>
            <a:r>
              <a:rPr lang="en-GB" sz="2400" dirty="0" smtClean="0"/>
              <a:t>Broad-scaled, international workshops on </a:t>
            </a:r>
            <a:r>
              <a:rPr lang="en-GB" sz="2400" dirty="0" err="1" smtClean="0"/>
              <a:t>GEONETCast</a:t>
            </a:r>
            <a:r>
              <a:rPr lang="en-GB" sz="2400" dirty="0" smtClean="0"/>
              <a:t> and free processing software</a:t>
            </a:r>
          </a:p>
          <a:p>
            <a:pPr lvl="1"/>
            <a:r>
              <a:rPr lang="en-GB" dirty="0" smtClean="0"/>
              <a:t>June 2012, Nairobi, Kenya</a:t>
            </a:r>
          </a:p>
          <a:p>
            <a:pPr lvl="1"/>
            <a:r>
              <a:rPr lang="en-GB" dirty="0" smtClean="0"/>
              <a:t>Nov 2012, Ouagadougou, Burkina Faso</a:t>
            </a:r>
          </a:p>
          <a:p>
            <a:r>
              <a:rPr lang="en-GB" sz="2400" dirty="0" smtClean="0"/>
              <a:t>Working </a:t>
            </a:r>
            <a:r>
              <a:rPr lang="en-GB" sz="2400" dirty="0"/>
              <a:t>with </a:t>
            </a:r>
            <a:r>
              <a:rPr lang="en-GB" sz="2400" dirty="0" smtClean="0"/>
              <a:t>dedicated teams in national workshops:</a:t>
            </a:r>
            <a:endParaRPr lang="en-GB" dirty="0" smtClean="0"/>
          </a:p>
          <a:p>
            <a:pPr lvl="1"/>
            <a:r>
              <a:rPr lang="en-GB" dirty="0" smtClean="0"/>
              <a:t>E.g. </a:t>
            </a:r>
            <a:r>
              <a:rPr lang="en-GB" dirty="0" smtClean="0"/>
              <a:t>crop production workshops in </a:t>
            </a:r>
            <a:r>
              <a:rPr lang="en-GB" dirty="0"/>
              <a:t>Mozambique and </a:t>
            </a:r>
            <a:r>
              <a:rPr lang="en-GB" dirty="0" smtClean="0"/>
              <a:t>Senegal, in collaboration with GMFS project </a:t>
            </a:r>
          </a:p>
          <a:p>
            <a:pPr lvl="1"/>
            <a:r>
              <a:rPr lang="en-GB" dirty="0" smtClean="0"/>
              <a:t>Builds on pre-existing Senegalese multi-disciplinary workgroup (GTP)</a:t>
            </a:r>
            <a:endParaRPr lang="en-GB" dirty="0"/>
          </a:p>
          <a:p>
            <a:r>
              <a:rPr lang="en-GB" sz="2400" dirty="0"/>
              <a:t>Support </a:t>
            </a:r>
            <a:r>
              <a:rPr lang="en-GB" sz="2400" dirty="0" smtClean="0"/>
              <a:t>to </a:t>
            </a:r>
          </a:p>
          <a:p>
            <a:pPr lvl="1"/>
            <a:r>
              <a:rPr lang="en-GB" dirty="0" smtClean="0"/>
              <a:t>Higher education</a:t>
            </a:r>
          </a:p>
          <a:p>
            <a:pPr lvl="1"/>
            <a:r>
              <a:rPr lang="en-GB" dirty="0" smtClean="0"/>
              <a:t>AMESD System Administrators (training @ VITO)</a:t>
            </a:r>
            <a:endParaRPr lang="en-GB" dirty="0" smtClean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&amp; workshops so far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4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810" y="1484784"/>
            <a:ext cx="848344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4A3DC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/>
              <a:t>50+ participants </a:t>
            </a:r>
            <a:r>
              <a:rPr lang="en-GB" sz="2400" kern="0" dirty="0" smtClean="0"/>
              <a:t>at regional GNC </a:t>
            </a:r>
            <a:br>
              <a:rPr lang="en-GB" sz="2400" kern="0" dirty="0" smtClean="0"/>
            </a:br>
            <a:r>
              <a:rPr lang="en-GB" sz="2400" kern="0" dirty="0" smtClean="0"/>
              <a:t>workshops</a:t>
            </a:r>
          </a:p>
          <a:p>
            <a:r>
              <a:rPr lang="en-GB" kern="0" dirty="0" smtClean="0"/>
              <a:t>All countries in region, with emphasis </a:t>
            </a:r>
            <a:br>
              <a:rPr lang="en-GB" kern="0" dirty="0" smtClean="0"/>
            </a:br>
            <a:r>
              <a:rPr lang="en-GB" kern="0" dirty="0" smtClean="0"/>
              <a:t>on AGRICAB focus countries</a:t>
            </a:r>
          </a:p>
          <a:p>
            <a:r>
              <a:rPr lang="en-GB" kern="0" dirty="0" smtClean="0"/>
              <a:t>Mix of higher education, research </a:t>
            </a:r>
            <a:br>
              <a:rPr lang="en-GB" kern="0" dirty="0" smtClean="0"/>
            </a:br>
            <a:r>
              <a:rPr lang="en-GB" kern="0" dirty="0" smtClean="0"/>
              <a:t>and operational institutes</a:t>
            </a:r>
          </a:p>
          <a:p>
            <a:r>
              <a:rPr lang="en-GB" kern="0" dirty="0" smtClean="0"/>
              <a:t>Incl. participants from existing networks:</a:t>
            </a:r>
            <a:br>
              <a:rPr lang="en-GB" kern="0" dirty="0" smtClean="0"/>
            </a:br>
            <a:r>
              <a:rPr lang="en-GB" kern="0" dirty="0" smtClean="0"/>
              <a:t>e.g. AMESD, ACF NGO, OSFAC</a:t>
            </a:r>
          </a:p>
          <a:p>
            <a:r>
              <a:rPr lang="en-GB" kern="0" dirty="0"/>
              <a:t>Encouraged the start-up of </a:t>
            </a:r>
            <a:r>
              <a:rPr lang="en-GB" kern="0" dirty="0" err="1"/>
              <a:t>GeoS-NetAfrica</a:t>
            </a:r>
            <a:r>
              <a:rPr lang="en-GB" kern="0" dirty="0"/>
              <a:t> </a:t>
            </a:r>
            <a:br>
              <a:rPr lang="en-GB" kern="0" dirty="0"/>
            </a:br>
            <a:r>
              <a:rPr lang="en-GB" kern="0" dirty="0"/>
              <a:t>network: multi-disciplinary, driven by Africans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94" y="1484784"/>
            <a:ext cx="2936986" cy="2520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4168" y="4176813"/>
            <a:ext cx="2732395" cy="2069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user communities -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2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77274"/>
            <a:ext cx="4027712" cy="2819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509120"/>
            <a:ext cx="4023367" cy="22751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0611" y="177274"/>
            <a:ext cx="3709027" cy="2558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334" y="4374130"/>
            <a:ext cx="3460304" cy="24101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678" y="2204864"/>
            <a:ext cx="4148391" cy="2645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GB" sz="2800" dirty="0" smtClean="0"/>
              <a:t>National WS: linked to use case development</a:t>
            </a:r>
          </a:p>
          <a:p>
            <a:r>
              <a:rPr lang="en-GB" sz="2800" dirty="0" smtClean="0"/>
              <a:t>Regional WS: Bringing national results to regional level</a:t>
            </a:r>
          </a:p>
          <a:p>
            <a:pPr lvl="2"/>
            <a:r>
              <a:rPr lang="en-GB" sz="2400" dirty="0" smtClean="0"/>
              <a:t>3 regional thematic workshops (OSS, AGRHYMET, RCMRD) in 2013</a:t>
            </a:r>
          </a:p>
          <a:p>
            <a:pPr lvl="2"/>
            <a:r>
              <a:rPr lang="en-GB" sz="2400" dirty="0" smtClean="0"/>
              <a:t>2 regional thematic workshops in 2014</a:t>
            </a:r>
          </a:p>
          <a:p>
            <a:r>
              <a:rPr lang="en-GB" sz="2800" dirty="0" smtClean="0"/>
              <a:t>GEO workshop in Africa, 2014</a:t>
            </a:r>
            <a:endParaRPr lang="en-GB" sz="24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Upcoming workshops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463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Vito">
      <a:dk1>
        <a:srgbClr val="231F20"/>
      </a:dk1>
      <a:lt1>
        <a:srgbClr val="FFFFFF"/>
      </a:lt1>
      <a:dk2>
        <a:srgbClr val="002E56"/>
      </a:dk2>
      <a:lt2>
        <a:srgbClr val="FFFFFF"/>
      </a:lt2>
      <a:accent1>
        <a:srgbClr val="F58220"/>
      </a:accent1>
      <a:accent2>
        <a:srgbClr val="34A3DC"/>
      </a:accent2>
      <a:accent3>
        <a:srgbClr val="67AF3E"/>
      </a:accent3>
      <a:accent4>
        <a:srgbClr val="FFCB05"/>
      </a:accent4>
      <a:accent5>
        <a:srgbClr val="A70532"/>
      </a:accent5>
      <a:accent6>
        <a:srgbClr val="6DCFF6"/>
      </a:accent6>
      <a:hlink>
        <a:srgbClr val="0000FF"/>
      </a:hlink>
      <a:folHlink>
        <a:srgbClr val="871F78"/>
      </a:folHlink>
    </a:clrScheme>
    <a:fontScheme name="Vit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4A3D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B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4A3D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B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A3D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CEEB"/>
        </a:accent5>
        <a:accent6>
          <a:srgbClr val="E70000"/>
        </a:accent6>
        <a:hlink>
          <a:srgbClr val="00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4A3DC"/>
        </a:accent1>
        <a:accent2>
          <a:srgbClr val="F58220"/>
        </a:accent2>
        <a:accent3>
          <a:srgbClr val="FFFFFF"/>
        </a:accent3>
        <a:accent4>
          <a:srgbClr val="000000"/>
        </a:accent4>
        <a:accent5>
          <a:srgbClr val="AECEEB"/>
        </a:accent5>
        <a:accent6>
          <a:srgbClr val="DE751C"/>
        </a:accent6>
        <a:hlink>
          <a:srgbClr val="00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Meeting_x0020_Document_x0020_Category xmlns="088dac44-cdc0-4794-925c-e5861f8a6ed5">3</Meeting_x0020_Document_x0020_Category>
    <date_x0020_of_x0020_Meeting xmlns="088dac44-cdc0-4794-925c-e5861f8a6ed5">2011-10-24T22:00:00+00:00</date_x0020_of_x0020_Meeting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eeting" ma:contentTypeID="0x010100A558CC50AE584C46AF8266B889244CB40033BD5C321E970940AFDFCD84D7A13F5D" ma:contentTypeVersion="2" ma:contentTypeDescription="" ma:contentTypeScope="" ma:versionID="0434f52ea9b6c2dd067629f67d21e617">
  <xsd:schema xmlns:xsd="http://www.w3.org/2001/XMLSchema" xmlns:p="http://schemas.microsoft.com/office/2006/metadata/properties" xmlns:ns2="088dac44-cdc0-4794-925c-e5861f8a6ed5" targetNamespace="http://schemas.microsoft.com/office/2006/metadata/properties" ma:root="true" ma:fieldsID="4fe414fc45016ea9cc9ef38aeb6ab54c" ns2:_="">
    <xsd:import namespace="088dac44-cdc0-4794-925c-e5861f8a6ed5"/>
    <xsd:element name="properties">
      <xsd:complexType>
        <xsd:sequence>
          <xsd:element name="documentManagement">
            <xsd:complexType>
              <xsd:all>
                <xsd:element ref="ns2:Meeting_x0020_Document_x0020_Category"/>
                <xsd:element ref="ns2:date_x0020_of_x0020_Meeting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88dac44-cdc0-4794-925c-e5861f8a6ed5" elementFormDefault="qualified">
    <xsd:import namespace="http://schemas.microsoft.com/office/2006/documentManagement/types"/>
    <xsd:element name="Meeting_x0020_Document_x0020_Category" ma:index="8" ma:displayName="Meeting Document Category" ma:list="{017e4eaa-7db6-4009-8e5f-219fe67b01cf}" ma:internalName="Meeting_x0020_Document_x0020_Category" ma:showField="Title" ma:web="a29d8d84-6c6a-4377-bdf3-d83a2833823e">
      <xsd:simpleType>
        <xsd:restriction base="dms:Lookup"/>
      </xsd:simpleType>
    </xsd:element>
    <xsd:element name="date_x0020_of_x0020_Meeting" ma:index="9" ma:displayName="Date of Meeting" ma:format="DateOnly" ma:internalName="date_x0020_of_x0020_Meeting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44A51BD-0793-4CF9-B433-FD1FB3A61C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DE06C8-8E51-479C-A6C4-CA8F028AE4B1}">
  <ds:schemaRefs>
    <ds:schemaRef ds:uri="http://schemas.microsoft.com/office/2006/metadata/properties"/>
    <ds:schemaRef ds:uri="088dac44-cdc0-4794-925c-e5861f8a6ed5"/>
  </ds:schemaRefs>
</ds:datastoreItem>
</file>

<file path=customXml/itemProps3.xml><?xml version="1.0" encoding="utf-8"?>
<ds:datastoreItem xmlns:ds="http://schemas.openxmlformats.org/officeDocument/2006/customXml" ds:itemID="{03664A9B-5342-43EB-944D-3ACDF4E2F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8dac44-cdc0-4794-925c-e5861f8a6ed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2513</TotalTime>
  <Words>925</Words>
  <Application>Microsoft Office PowerPoint</Application>
  <PresentationFormat>On-screen Show (4:3)</PresentationFormat>
  <Paragraphs>184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Theme</vt:lpstr>
      <vt:lpstr>Photo Editor Photo</vt:lpstr>
      <vt:lpstr>Enhancing African EO capacities for Agriculture and Forestry management: the AGRICAB project</vt:lpstr>
      <vt:lpstr>Outline</vt:lpstr>
      <vt:lpstr>Background</vt:lpstr>
      <vt:lpstr>Project concept</vt:lpstr>
      <vt:lpstr>Setting up low cost GEONETCast receivers</vt:lpstr>
      <vt:lpstr>Training &amp; workshops so far</vt:lpstr>
      <vt:lpstr>Training user communities - example</vt:lpstr>
      <vt:lpstr>PowerPoint Presentation</vt:lpstr>
      <vt:lpstr>Upcoming workshops</vt:lpstr>
      <vt:lpstr>Supporting user communities: software</vt:lpstr>
      <vt:lpstr>Use cases (1/3): Crop production systems</vt:lpstr>
      <vt:lpstr>Agricultural statistics</vt:lpstr>
      <vt:lpstr>Agro-meteorological modeling</vt:lpstr>
      <vt:lpstr>Early warning and crop mapping</vt:lpstr>
      <vt:lpstr>Irrigation agriculture</vt:lpstr>
      <vt:lpstr>Use cases (2/3): Livestock systems</vt:lpstr>
      <vt:lpstr>Use cases (3/3): Forest Systems</vt:lpstr>
      <vt:lpstr>Contributions/links to GEO WP Tasks</vt:lpstr>
      <vt:lpstr>Thank you!</vt:lpstr>
    </vt:vector>
  </TitlesOfParts>
  <Company>VITO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VITO intro day2</dc:title>
  <dc:creator>bydekerl</dc:creator>
  <cp:lastModifiedBy>Jacobs Tim</cp:lastModifiedBy>
  <cp:revision>522</cp:revision>
  <dcterms:created xsi:type="dcterms:W3CDTF">2011-10-12T09:11:50Z</dcterms:created>
  <dcterms:modified xsi:type="dcterms:W3CDTF">2013-04-14T23:58:32Z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0x010100A558CC50AE584C46AF8266B889244CB40033BD5C321E970940AFDFCD84D7A13F5D</vt:lpwstr>
  </property>
</Properties>
</file>