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1"/>
  </p:notesMasterIdLst>
  <p:sldIdLst>
    <p:sldId id="256" r:id="rId3"/>
    <p:sldId id="292" r:id="rId4"/>
    <p:sldId id="290" r:id="rId5"/>
    <p:sldId id="257" r:id="rId6"/>
    <p:sldId id="289" r:id="rId7"/>
    <p:sldId id="260" r:id="rId8"/>
    <p:sldId id="291" r:id="rId9"/>
    <p:sldId id="262" r:id="rId10"/>
    <p:sldId id="264" r:id="rId11"/>
    <p:sldId id="267" r:id="rId12"/>
    <p:sldId id="299" r:id="rId13"/>
    <p:sldId id="286" r:id="rId14"/>
    <p:sldId id="293" r:id="rId15"/>
    <p:sldId id="300" r:id="rId16"/>
    <p:sldId id="285" r:id="rId17"/>
    <p:sldId id="294" r:id="rId18"/>
    <p:sldId id="301" r:id="rId19"/>
    <p:sldId id="296" r:id="rId20"/>
    <p:sldId id="298" r:id="rId21"/>
    <p:sldId id="295" r:id="rId22"/>
    <p:sldId id="266" r:id="rId23"/>
    <p:sldId id="282" r:id="rId24"/>
    <p:sldId id="283" r:id="rId25"/>
    <p:sldId id="278" r:id="rId26"/>
    <p:sldId id="277" r:id="rId27"/>
    <p:sldId id="279" r:id="rId28"/>
    <p:sldId id="270" r:id="rId29"/>
    <p:sldId id="275" r:id="rId30"/>
  </p:sldIdLst>
  <p:sldSz cx="9144000" cy="6858000" type="screen4x3"/>
  <p:notesSz cx="6883400" cy="9590088"/>
  <p:defaultTextStyle>
    <a:defPPr>
      <a:defRPr lang="en-GB"/>
    </a:defPPr>
    <a:lvl1pPr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1pPr>
    <a:lvl2pPr marL="742950" indent="-28575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2pPr>
    <a:lvl3pPr marL="11430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3pPr>
    <a:lvl4pPr marL="16002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4pPr>
    <a:lvl5pPr marL="20574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640" y="-96"/>
      </p:cViewPr>
      <p:guideLst>
        <p:guide orient="horz"/>
        <p:guide pos="5148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1"/>
          <p:cNvSpPr>
            <a:spLocks noChangeArrowheads="1"/>
          </p:cNvSpPr>
          <p:nvPr/>
        </p:nvSpPr>
        <p:spPr bwMode="auto">
          <a:xfrm>
            <a:off x="0" y="0"/>
            <a:ext cx="6883400" cy="959008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0" y="0"/>
            <a:ext cx="298291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97313" y="0"/>
            <a:ext cx="29813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60" tIns="47160" rIns="93960" bIns="4716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0000"/>
                </a:solidFill>
                <a:ea typeface="ＭＳ Ｐゴシック" pitchFamily="32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44575" y="719138"/>
            <a:ext cx="4792663" cy="3594100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8975" y="4554538"/>
            <a:ext cx="5503863" cy="431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60" tIns="47160" rIns="93960" bIns="4716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0" y="9107488"/>
            <a:ext cx="2982913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97313" y="9107488"/>
            <a:ext cx="2981325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60" tIns="47160" rIns="93960" bIns="4716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smtClean="0">
                <a:solidFill>
                  <a:srgbClr val="000000"/>
                </a:solidFill>
                <a:ea typeface="ＭＳ Ｐゴシック" pitchFamily="32" charset="-128"/>
              </a:defRPr>
            </a:lvl1pPr>
          </a:lstStyle>
          <a:p>
            <a:pPr>
              <a:defRPr/>
            </a:pPr>
            <a:fld id="{F3E2261C-0AAB-4116-A75D-FED37C55E4E5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30362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6EEBCACB-96FD-4C7E-B9C4-B9203AA3CC2D}" type="slidenum">
              <a:rPr lang="it-IT">
                <a:solidFill>
                  <a:srgbClr val="000000"/>
                </a:solidFill>
              </a:rPr>
              <a:pPr eaLnBrk="1" hangingPunct="1"/>
              <a:t>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56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19138"/>
            <a:ext cx="4794250" cy="3595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8975" y="4554538"/>
            <a:ext cx="5505450" cy="4316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5363950-67CB-40F3-8D36-9E1961A2540A}" type="slidenum">
              <a:rPr lang="it-IT">
                <a:solidFill>
                  <a:srgbClr val="000000"/>
                </a:solidFill>
              </a:rPr>
              <a:pPr eaLnBrk="1" hangingPunct="1"/>
              <a:t>21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58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19138"/>
            <a:ext cx="4794250" cy="3595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8975" y="4554538"/>
            <a:ext cx="5505450" cy="4316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9A5B8A3-BFA8-442E-A416-307B2D15C849}" type="slidenum">
              <a:rPr lang="it-IT">
                <a:solidFill>
                  <a:srgbClr val="000000"/>
                </a:solidFill>
              </a:rPr>
              <a:pPr eaLnBrk="1" hangingPunct="1"/>
              <a:t>22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19138"/>
            <a:ext cx="4794250" cy="3595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8975" y="4554538"/>
            <a:ext cx="5505450" cy="4316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9A5B8A3-BFA8-442E-A416-307B2D15C849}" type="slidenum">
              <a:rPr lang="it-IT">
                <a:solidFill>
                  <a:srgbClr val="000000"/>
                </a:solidFill>
              </a:rPr>
              <a:pPr eaLnBrk="1" hangingPunct="1"/>
              <a:t>23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19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19138"/>
            <a:ext cx="4794250" cy="3595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8975" y="4554538"/>
            <a:ext cx="5505450" cy="4316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EDF434DC-248B-4A59-8072-D890C7E0E555}" type="slidenum">
              <a:rPr lang="it-IT">
                <a:solidFill>
                  <a:srgbClr val="000000"/>
                </a:solidFill>
              </a:rPr>
              <a:pPr eaLnBrk="1" hangingPunct="1"/>
              <a:t>24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99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19138"/>
            <a:ext cx="4794250" cy="3595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8975" y="4554538"/>
            <a:ext cx="5505450" cy="4316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C22D831-DA12-467C-8D37-7B3F09E3FAB4}" type="slidenum">
              <a:rPr lang="it-IT">
                <a:solidFill>
                  <a:srgbClr val="000000"/>
                </a:solidFill>
              </a:rPr>
              <a:pPr eaLnBrk="1" hangingPunct="1"/>
              <a:t>25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89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19138"/>
            <a:ext cx="4794250" cy="3595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8975" y="4554538"/>
            <a:ext cx="5505450" cy="4316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D3B73E1B-19A2-4BD2-A649-986964958E99}" type="slidenum">
              <a:rPr lang="it-IT">
                <a:solidFill>
                  <a:srgbClr val="000000"/>
                </a:solidFill>
              </a:rPr>
              <a:pPr eaLnBrk="1" hangingPunct="1"/>
              <a:t>26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09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19138"/>
            <a:ext cx="4794250" cy="3595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8975" y="4554538"/>
            <a:ext cx="5505450" cy="4316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A103F38-5CDE-4DB4-AF8A-3B04561F007C}" type="slidenum">
              <a:rPr lang="it-IT">
                <a:solidFill>
                  <a:srgbClr val="000000"/>
                </a:solidFill>
              </a:rPr>
              <a:pPr eaLnBrk="1" hangingPunct="1"/>
              <a:t>27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3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19138"/>
            <a:ext cx="4794250" cy="3595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8975" y="4554538"/>
            <a:ext cx="5505450" cy="4316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8E61C7C-EE98-48AF-BC4C-AE6AFF6EC5D3}" type="slidenum">
              <a:rPr lang="it-IT">
                <a:solidFill>
                  <a:srgbClr val="000000"/>
                </a:solidFill>
              </a:rPr>
              <a:pPr eaLnBrk="1" hangingPunct="1"/>
              <a:t>28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6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19138"/>
            <a:ext cx="4794250" cy="3595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8975" y="4554538"/>
            <a:ext cx="5505450" cy="4316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4B65EDD0-41F5-4047-9B3E-B3A76FD3AFBA}" type="slidenum">
              <a:rPr lang="it-IT">
                <a:solidFill>
                  <a:srgbClr val="000000"/>
                </a:solidFill>
              </a:rPr>
              <a:pPr eaLnBrk="1" hangingPunct="1"/>
              <a:t>4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66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19138"/>
            <a:ext cx="4794250" cy="3595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8975" y="4554538"/>
            <a:ext cx="5505450" cy="4316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4B65EDD0-41F5-4047-9B3E-B3A76FD3AFBA}" type="slidenum">
              <a:rPr lang="it-IT">
                <a:solidFill>
                  <a:srgbClr val="000000"/>
                </a:solidFill>
              </a:rPr>
              <a:pPr eaLnBrk="1" hangingPunct="1"/>
              <a:t>5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66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19138"/>
            <a:ext cx="4794250" cy="3595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8975" y="4554538"/>
            <a:ext cx="5505450" cy="4316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AFC7AB53-B3B8-4443-B3E4-3D18E5EE626E}" type="slidenum">
              <a:rPr lang="it-IT">
                <a:solidFill>
                  <a:srgbClr val="000000"/>
                </a:solidFill>
              </a:rPr>
              <a:pPr eaLnBrk="1" hangingPunct="1"/>
              <a:t>6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19138"/>
            <a:ext cx="4794250" cy="3595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8975" y="4554538"/>
            <a:ext cx="5505450" cy="4316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D7107BCA-34E2-4069-94AA-CB0DA5BDD9CD}" type="slidenum">
              <a:rPr lang="it-IT">
                <a:solidFill>
                  <a:srgbClr val="000000"/>
                </a:solidFill>
              </a:rPr>
              <a:pPr eaLnBrk="1" hangingPunct="1"/>
              <a:t>8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19138"/>
            <a:ext cx="4794250" cy="3595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8975" y="4554538"/>
            <a:ext cx="5505450" cy="4316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877D412E-050E-487B-B8BC-2F6F5197DCA2}" type="slidenum">
              <a:rPr lang="it-IT">
                <a:solidFill>
                  <a:srgbClr val="000000"/>
                </a:solidFill>
              </a:rPr>
              <a:pPr eaLnBrk="1" hangingPunct="1"/>
              <a:t>9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37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19138"/>
            <a:ext cx="4794250" cy="3595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8975" y="4554538"/>
            <a:ext cx="5505450" cy="4316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C2A3AA1C-C84B-4CEC-96C9-D0EFDA2007C8}" type="slidenum">
              <a:rPr lang="it-IT">
                <a:solidFill>
                  <a:srgbClr val="000000"/>
                </a:solidFill>
              </a:rPr>
              <a:pPr eaLnBrk="1" hangingPunct="1"/>
              <a:t>10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7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19138"/>
            <a:ext cx="4794250" cy="3595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8975" y="4554538"/>
            <a:ext cx="5505450" cy="43164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D2EE8B36-5332-3342-96DC-B59C7CB68276}" type="slidenum">
              <a:rPr lang="it-IT" smtClean="0">
                <a:solidFill>
                  <a:srgbClr val="000000"/>
                </a:solidFill>
              </a:rPr>
              <a:pPr eaLnBrk="1" hangingPunct="1">
                <a:defRPr/>
              </a:pPr>
              <a:t>15</a:t>
            </a:fld>
            <a:endParaRPr lang="it-IT" smtClean="0">
              <a:solidFill>
                <a:srgbClr val="000000"/>
              </a:solidFill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4575" y="719138"/>
            <a:ext cx="4794250" cy="3595687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975" y="4554538"/>
            <a:ext cx="5505450" cy="43164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01/02/13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426FC-97FF-4821-B623-41A478E5489A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37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01/02/13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9C37A-46EB-4052-B77C-BF682F6DC25E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1461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4413" cy="62357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357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01/02/13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8629F-AB69-469F-AB4D-108190024128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767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308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335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61837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116013" y="981075"/>
            <a:ext cx="3846512" cy="525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4925" y="981075"/>
            <a:ext cx="3848100" cy="525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793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430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654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336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2745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01/02/13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D99CC-0F7B-4763-96AB-72518318D0C0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2164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69386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724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4413" cy="62357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2357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473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01/02/13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41321-DB34-4EFA-9D14-DBF94CA54175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948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116013" y="981075"/>
            <a:ext cx="3846512" cy="525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14925" y="981075"/>
            <a:ext cx="3848100" cy="5254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01/02/13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D5F65-ADD6-48E9-A5B0-FD199DB37086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489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01/02/13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D89DA-1D60-417F-B48B-984F92DE2163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64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01/02/13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E023A-BEE8-4E2B-9CCF-EBD709CD730D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072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01/02/13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6A5E0-CC1F-4644-A3B8-3DC4ED04C4C4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490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01/02/13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B2275-C813-4210-A42B-B547FB57828D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033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01/02/13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B3049-1FD7-4E0E-ACB7-E7167DBF717B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4923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4" Type="http://schemas.openxmlformats.org/officeDocument/2006/relationships/image" Target="../media/image4.png"/><Relationship Id="rId15" Type="http://schemas.openxmlformats.org/officeDocument/2006/relationships/image" Target="../media/image5.jpeg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2413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981075"/>
            <a:ext cx="7847012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827088" y="884238"/>
            <a:ext cx="8172450" cy="5422900"/>
            <a:chOff x="521" y="557"/>
            <a:chExt cx="5148" cy="3416"/>
          </a:xfrm>
        </p:grpSpPr>
        <p:sp>
          <p:nvSpPr>
            <p:cNvPr id="1035" name="Line 4"/>
            <p:cNvSpPr>
              <a:spLocks noChangeShapeType="1"/>
            </p:cNvSpPr>
            <p:nvPr/>
          </p:nvSpPr>
          <p:spPr bwMode="auto">
            <a:xfrm>
              <a:off x="812" y="557"/>
              <a:ext cx="4856" cy="4"/>
            </a:xfrm>
            <a:prstGeom prst="line">
              <a:avLst/>
            </a:prstGeom>
            <a:noFill/>
            <a:ln w="38160" cap="sq">
              <a:solidFill>
                <a:srgbClr val="4F81BD"/>
              </a:solidFill>
              <a:miter lim="800000"/>
              <a:headEnd/>
              <a:tailEnd/>
            </a:ln>
            <a:effectLst>
              <a:outerShdw dist="75597" dir="106468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" name="Line 5"/>
            <p:cNvSpPr>
              <a:spLocks noChangeShapeType="1"/>
            </p:cNvSpPr>
            <p:nvPr/>
          </p:nvSpPr>
          <p:spPr bwMode="auto">
            <a:xfrm flipV="1">
              <a:off x="521" y="557"/>
              <a:ext cx="289" cy="342"/>
            </a:xfrm>
            <a:prstGeom prst="line">
              <a:avLst/>
            </a:prstGeom>
            <a:noFill/>
            <a:ln w="38160" cap="sq">
              <a:solidFill>
                <a:srgbClr val="4F81BD"/>
              </a:solidFill>
              <a:miter lim="800000"/>
              <a:headEnd/>
              <a:tailEnd/>
            </a:ln>
            <a:effectLst>
              <a:outerShdw dist="75597" dir="106468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37" name="Line 6"/>
            <p:cNvSpPr>
              <a:spLocks noChangeShapeType="1"/>
            </p:cNvSpPr>
            <p:nvPr/>
          </p:nvSpPr>
          <p:spPr bwMode="auto">
            <a:xfrm>
              <a:off x="575" y="3948"/>
              <a:ext cx="5082" cy="25"/>
            </a:xfrm>
            <a:prstGeom prst="line">
              <a:avLst/>
            </a:prstGeom>
            <a:noFill/>
            <a:ln w="38160" cap="sq">
              <a:solidFill>
                <a:srgbClr val="4F81BD"/>
              </a:solidFill>
              <a:miter lim="800000"/>
              <a:headEnd/>
              <a:tailEnd/>
            </a:ln>
            <a:effectLst>
              <a:outerShdw dist="75597" dir="106468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38" name="Line 7"/>
            <p:cNvSpPr>
              <a:spLocks noChangeShapeType="1"/>
            </p:cNvSpPr>
            <p:nvPr/>
          </p:nvSpPr>
          <p:spPr bwMode="auto">
            <a:xfrm flipH="1">
              <a:off x="5668" y="562"/>
              <a:ext cx="2" cy="3411"/>
            </a:xfrm>
            <a:prstGeom prst="line">
              <a:avLst/>
            </a:prstGeom>
            <a:noFill/>
            <a:ln w="38160" cap="sq">
              <a:solidFill>
                <a:srgbClr val="4F81BD"/>
              </a:solidFill>
              <a:miter lim="800000"/>
              <a:headEnd/>
              <a:tailEnd/>
            </a:ln>
            <a:effectLst>
              <a:outerShdw dist="75597" dir="106468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1258888" y="6367463"/>
            <a:ext cx="1330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  <a:ea typeface="ＭＳ Ｐゴシック" pitchFamily="32" charset="-128"/>
              </a:defRPr>
            </a:lvl1pPr>
          </a:lstStyle>
          <a:p>
            <a:pPr>
              <a:defRPr/>
            </a:pPr>
            <a:r>
              <a:rPr lang="it-IT"/>
              <a:t>01/02/13</a:t>
            </a:r>
          </a:p>
        </p:txBody>
      </p:sp>
      <p:sp>
        <p:nvSpPr>
          <p:cNvPr id="1030" name="Text Box 9"/>
          <p:cNvSpPr txBox="1">
            <a:spLocks noChangeArrowheads="1"/>
          </p:cNvSpPr>
          <p:nvPr/>
        </p:nvSpPr>
        <p:spPr bwMode="auto">
          <a:xfrm>
            <a:off x="3124200" y="6356350"/>
            <a:ext cx="44005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729538" y="6367463"/>
            <a:ext cx="1233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  <a:ea typeface="ＭＳ Ｐゴシック" pitchFamily="32" charset="-128"/>
              </a:defRPr>
            </a:lvl1pPr>
          </a:lstStyle>
          <a:p>
            <a:pPr>
              <a:defRPr/>
            </a:pPr>
            <a:fld id="{8BF80585-6C36-41D6-B793-59764F7C8C5B}" type="slidenum">
              <a:rPr lang="it-IT"/>
              <a:pPr>
                <a:defRPr/>
              </a:pPr>
              <a:t>‹Nr.›</a:t>
            </a:fld>
            <a:endParaRPr lang="it-IT"/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7"/>
          <a:stretch>
            <a:fillRect/>
          </a:stretch>
        </p:blipFill>
        <p:spPr bwMode="auto">
          <a:xfrm>
            <a:off x="107950" y="1008063"/>
            <a:ext cx="792163" cy="558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3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6" name="Text Box 12"/>
          <p:cNvSpPr txBox="1">
            <a:spLocks noChangeArrowheads="1"/>
          </p:cNvSpPr>
          <p:nvPr/>
        </p:nvSpPr>
        <p:spPr bwMode="auto">
          <a:xfrm rot="16200000">
            <a:off x="-805656" y="3094832"/>
            <a:ext cx="265747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 algn="l">
              <a:spcBef>
                <a:spcPts val="300"/>
              </a:spcBef>
              <a:buClrTx/>
              <a:buFontTx/>
              <a:buNone/>
              <a:defRPr/>
            </a:pPr>
            <a:r>
              <a:rPr lang="en-US" sz="1200" smtClean="0">
                <a:solidFill>
                  <a:srgbClr val="003399"/>
                </a:solidFill>
                <a:latin typeface="Tahoma" pitchFamily="32" charset="0"/>
              </a:rPr>
              <a:t>Marine Ecosystem Dynamics and Indicators for North Africa</a:t>
            </a:r>
          </a:p>
        </p:txBody>
      </p:sp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25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1F497D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1F497D"/>
          </a:solidFill>
          <a:latin typeface="Arial" charset="0"/>
          <a:ea typeface="ＭＳ Ｐゴシック" pitchFamily="32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1F497D"/>
          </a:solidFill>
          <a:latin typeface="Arial" charset="0"/>
          <a:ea typeface="ＭＳ Ｐゴシック" pitchFamily="32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1F497D"/>
          </a:solidFill>
          <a:latin typeface="Arial" charset="0"/>
          <a:ea typeface="ＭＳ Ｐゴシック" pitchFamily="32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1F497D"/>
          </a:solidFill>
          <a:latin typeface="Arial" charset="0"/>
          <a:ea typeface="ＭＳ Ｐゴシック" pitchFamily="32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1F497D"/>
          </a:solidFill>
          <a:latin typeface="Arial" charset="0"/>
          <a:ea typeface="ＭＳ Ｐゴシック" pitchFamily="32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1F497D"/>
          </a:solidFill>
          <a:latin typeface="Arial" charset="0"/>
          <a:ea typeface="ＭＳ Ｐゴシック" pitchFamily="32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1F497D"/>
          </a:solidFill>
          <a:latin typeface="Arial" charset="0"/>
          <a:ea typeface="ＭＳ Ｐゴシック" pitchFamily="32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1F497D"/>
          </a:solidFill>
          <a:latin typeface="Arial" charset="0"/>
          <a:ea typeface="ＭＳ Ｐゴシック" pitchFamily="32" charset="-128"/>
        </a:defRPr>
      </a:lvl9pPr>
    </p:titleStyle>
    <p:bodyStyle>
      <a:lvl1pPr marL="342900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74613"/>
            <a:ext cx="15906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51" name="Group 2"/>
          <p:cNvGrpSpPr>
            <a:grpSpLocks/>
          </p:cNvGrpSpPr>
          <p:nvPr/>
        </p:nvGrpSpPr>
        <p:grpSpPr bwMode="auto">
          <a:xfrm>
            <a:off x="1143000" y="857250"/>
            <a:ext cx="7856538" cy="5356225"/>
            <a:chOff x="720" y="540"/>
            <a:chExt cx="4949" cy="3374"/>
          </a:xfrm>
        </p:grpSpPr>
        <p:sp>
          <p:nvSpPr>
            <p:cNvPr id="2059" name="Line 3"/>
            <p:cNvSpPr>
              <a:spLocks noChangeShapeType="1"/>
            </p:cNvSpPr>
            <p:nvPr/>
          </p:nvSpPr>
          <p:spPr bwMode="auto">
            <a:xfrm>
              <a:off x="1000" y="540"/>
              <a:ext cx="4668" cy="4"/>
            </a:xfrm>
            <a:prstGeom prst="line">
              <a:avLst/>
            </a:prstGeom>
            <a:noFill/>
            <a:ln w="38160" cap="sq">
              <a:solidFill>
                <a:srgbClr val="4F81BD"/>
              </a:solidFill>
              <a:miter lim="800000"/>
              <a:headEnd/>
              <a:tailEnd/>
            </a:ln>
            <a:effectLst>
              <a:outerShdw dist="75597" dir="106468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60" name="Line 4"/>
            <p:cNvSpPr>
              <a:spLocks noChangeShapeType="1"/>
            </p:cNvSpPr>
            <p:nvPr/>
          </p:nvSpPr>
          <p:spPr bwMode="auto">
            <a:xfrm flipV="1">
              <a:off x="720" y="541"/>
              <a:ext cx="278" cy="338"/>
            </a:xfrm>
            <a:prstGeom prst="line">
              <a:avLst/>
            </a:prstGeom>
            <a:noFill/>
            <a:ln w="38160" cap="sq">
              <a:solidFill>
                <a:srgbClr val="4F81BD"/>
              </a:solidFill>
              <a:miter lim="800000"/>
              <a:headEnd/>
              <a:tailEnd/>
            </a:ln>
            <a:effectLst>
              <a:outerShdw dist="75597" dir="106468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61" name="Line 5"/>
            <p:cNvSpPr>
              <a:spLocks noChangeShapeType="1"/>
            </p:cNvSpPr>
            <p:nvPr/>
          </p:nvSpPr>
          <p:spPr bwMode="auto">
            <a:xfrm>
              <a:off x="772" y="3890"/>
              <a:ext cx="4886" cy="24"/>
            </a:xfrm>
            <a:prstGeom prst="line">
              <a:avLst/>
            </a:prstGeom>
            <a:noFill/>
            <a:ln w="38160" cap="sq">
              <a:solidFill>
                <a:srgbClr val="4F81BD"/>
              </a:solidFill>
              <a:miter lim="800000"/>
              <a:headEnd/>
              <a:tailEnd/>
            </a:ln>
            <a:effectLst>
              <a:outerShdw dist="75597" dir="106468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62" name="Line 6"/>
            <p:cNvSpPr>
              <a:spLocks noChangeShapeType="1"/>
            </p:cNvSpPr>
            <p:nvPr/>
          </p:nvSpPr>
          <p:spPr bwMode="auto">
            <a:xfrm flipH="1">
              <a:off x="5668" y="545"/>
              <a:ext cx="2" cy="3369"/>
            </a:xfrm>
            <a:prstGeom prst="line">
              <a:avLst/>
            </a:prstGeom>
            <a:noFill/>
            <a:ln w="38160" cap="sq">
              <a:solidFill>
                <a:srgbClr val="4F81BD"/>
              </a:solidFill>
              <a:miter lim="800000"/>
              <a:headEnd/>
              <a:tailEnd/>
            </a:ln>
            <a:effectLst>
              <a:outerShdw dist="75597" dir="1064680" algn="ctr" rotWithShape="0">
                <a:srgbClr val="000000">
                  <a:alpha val="35036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052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6303963"/>
            <a:ext cx="585787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484438" y="6381750"/>
            <a:ext cx="59753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spcBef>
                <a:spcPts val="300"/>
              </a:spcBef>
              <a:buClrTx/>
              <a:buFontTx/>
              <a:buNone/>
              <a:defRPr/>
            </a:pPr>
            <a:r>
              <a:rPr lang="en-US" sz="1200" b="1" smtClean="0">
                <a:solidFill>
                  <a:srgbClr val="003399"/>
                </a:solidFill>
                <a:latin typeface="Tahoma" pitchFamily="32" charset="0"/>
              </a:rPr>
              <a:t>Project supported by the EC under FP7-ENV-2011-1 n°282977</a:t>
            </a:r>
          </a:p>
        </p:txBody>
      </p:sp>
      <p:pic>
        <p:nvPicPr>
          <p:cNvPr id="2054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81"/>
          <a:stretch>
            <a:fillRect/>
          </a:stretch>
        </p:blipFill>
        <p:spPr bwMode="auto">
          <a:xfrm>
            <a:off x="107950" y="1052513"/>
            <a:ext cx="1117600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2788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1835150" y="188913"/>
            <a:ext cx="6553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>
              <a:spcBef>
                <a:spcPts val="400"/>
              </a:spcBef>
              <a:buClrTx/>
              <a:buFontTx/>
              <a:buNone/>
              <a:defRPr/>
            </a:pPr>
            <a:r>
              <a:rPr lang="en-US" sz="1600" b="1" smtClean="0">
                <a:solidFill>
                  <a:srgbClr val="003399"/>
                </a:solidFill>
                <a:latin typeface="Tahoma" pitchFamily="32" charset="0"/>
              </a:rPr>
              <a:t>Marine Ecosystem Dynamics and Indicators for North Africa         </a:t>
            </a:r>
          </a:p>
        </p:txBody>
      </p:sp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6308725"/>
            <a:ext cx="636587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2413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981075"/>
            <a:ext cx="7847012" cy="525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1F497D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1F497D"/>
          </a:solidFill>
          <a:latin typeface="Arial" charset="0"/>
          <a:ea typeface="ＭＳ Ｐゴシック" pitchFamily="32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1F497D"/>
          </a:solidFill>
          <a:latin typeface="Arial" charset="0"/>
          <a:ea typeface="ＭＳ Ｐゴシック" pitchFamily="32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1F497D"/>
          </a:solidFill>
          <a:latin typeface="Arial" charset="0"/>
          <a:ea typeface="ＭＳ Ｐゴシック" pitchFamily="32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1F497D"/>
          </a:solidFill>
          <a:latin typeface="Arial" charset="0"/>
          <a:ea typeface="ＭＳ Ｐゴシック" pitchFamily="32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1F497D"/>
          </a:solidFill>
          <a:latin typeface="Arial" charset="0"/>
          <a:ea typeface="ＭＳ Ｐゴシック" pitchFamily="32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1F497D"/>
          </a:solidFill>
          <a:latin typeface="Arial" charset="0"/>
          <a:ea typeface="ＭＳ Ｐゴシック" pitchFamily="32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1F497D"/>
          </a:solidFill>
          <a:latin typeface="Arial" charset="0"/>
          <a:ea typeface="ＭＳ Ｐゴシック" pitchFamily="32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 b="1">
          <a:solidFill>
            <a:srgbClr val="1F497D"/>
          </a:solidFill>
          <a:latin typeface="Arial" charset="0"/>
          <a:ea typeface="ＭＳ Ｐゴシック" pitchFamily="32" charset="-128"/>
        </a:defRPr>
      </a:lvl9pPr>
    </p:titleStyle>
    <p:bodyStyle>
      <a:lvl1pPr marL="342900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38.jpeg"/><Relationship Id="rId21" Type="http://schemas.openxmlformats.org/officeDocument/2006/relationships/image" Target="../media/image39.jpeg"/><Relationship Id="rId22" Type="http://schemas.openxmlformats.org/officeDocument/2006/relationships/image" Target="../media/image40.jpeg"/><Relationship Id="rId23" Type="http://schemas.openxmlformats.org/officeDocument/2006/relationships/image" Target="../media/image41.jpeg"/><Relationship Id="rId24" Type="http://schemas.openxmlformats.org/officeDocument/2006/relationships/image" Target="../media/image42.jpeg"/><Relationship Id="rId25" Type="http://schemas.openxmlformats.org/officeDocument/2006/relationships/image" Target="../media/image43.jpeg"/><Relationship Id="rId26" Type="http://schemas.openxmlformats.org/officeDocument/2006/relationships/image" Target="../media/image44.jpeg"/><Relationship Id="rId27" Type="http://schemas.openxmlformats.org/officeDocument/2006/relationships/image" Target="../media/image45.jpeg"/><Relationship Id="rId28" Type="http://schemas.openxmlformats.org/officeDocument/2006/relationships/image" Target="../media/image46.jpeg"/><Relationship Id="rId29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30" Type="http://schemas.openxmlformats.org/officeDocument/2006/relationships/image" Target="../media/image48.jpeg"/><Relationship Id="rId31" Type="http://schemas.openxmlformats.org/officeDocument/2006/relationships/image" Target="../media/image49.jpeg"/><Relationship Id="rId32" Type="http://schemas.openxmlformats.org/officeDocument/2006/relationships/image" Target="../media/image50.jpeg"/><Relationship Id="rId9" Type="http://schemas.openxmlformats.org/officeDocument/2006/relationships/image" Target="../media/image27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33" Type="http://schemas.openxmlformats.org/officeDocument/2006/relationships/image" Target="../media/image51.jpeg"/><Relationship Id="rId10" Type="http://schemas.openxmlformats.org/officeDocument/2006/relationships/image" Target="../media/image28.jpeg"/><Relationship Id="rId11" Type="http://schemas.openxmlformats.org/officeDocument/2006/relationships/image" Target="../media/image29.jpeg"/><Relationship Id="rId12" Type="http://schemas.openxmlformats.org/officeDocument/2006/relationships/image" Target="../media/image30.jpeg"/><Relationship Id="rId13" Type="http://schemas.openxmlformats.org/officeDocument/2006/relationships/image" Target="../media/image31.jpeg"/><Relationship Id="rId14" Type="http://schemas.openxmlformats.org/officeDocument/2006/relationships/image" Target="../media/image32.jpeg"/><Relationship Id="rId15" Type="http://schemas.openxmlformats.org/officeDocument/2006/relationships/image" Target="../media/image33.jpeg"/><Relationship Id="rId16" Type="http://schemas.openxmlformats.org/officeDocument/2006/relationships/image" Target="../media/image34.jpeg"/><Relationship Id="rId17" Type="http://schemas.openxmlformats.org/officeDocument/2006/relationships/image" Target="../media/image35.jpeg"/><Relationship Id="rId18" Type="http://schemas.openxmlformats.org/officeDocument/2006/relationships/image" Target="../media/image36.jpeg"/><Relationship Id="rId19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1077913" y="1700213"/>
            <a:ext cx="7850187" cy="3570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ts val="1000"/>
              </a:spcBef>
              <a:buClrTx/>
              <a:buFontTx/>
              <a:buNone/>
            </a:pPr>
            <a:endParaRPr lang="en-US" sz="1600" b="1" dirty="0">
              <a:solidFill>
                <a:srgbClr val="003399"/>
              </a:solidFill>
            </a:endParaRPr>
          </a:p>
          <a:p>
            <a:pPr eaLnBrk="1" hangingPunct="1">
              <a:spcBef>
                <a:spcPts val="1250"/>
              </a:spcBef>
              <a:buClrTx/>
              <a:buFontTx/>
              <a:buNone/>
            </a:pPr>
            <a:endParaRPr lang="en-US" sz="2000" b="1" dirty="0">
              <a:solidFill>
                <a:srgbClr val="003399"/>
              </a:solidFill>
            </a:endParaRP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sz="2400" b="1" dirty="0">
                <a:solidFill>
                  <a:srgbClr val="000000"/>
                </a:solidFill>
              </a:rPr>
              <a:t>Gonzalo Malvárez</a:t>
            </a:r>
          </a:p>
          <a:p>
            <a:pPr eaLnBrk="1" hangingPunct="1">
              <a:spcBef>
                <a:spcPts val="1500"/>
              </a:spcBef>
              <a:buClrTx/>
              <a:buFontTx/>
              <a:buNone/>
            </a:pPr>
            <a:r>
              <a:rPr lang="en-US" sz="2400" b="1" dirty="0">
                <a:solidFill>
                  <a:srgbClr val="000000"/>
                </a:solidFill>
              </a:rPr>
              <a:t>WP3 leader</a:t>
            </a:r>
          </a:p>
          <a:p>
            <a:pPr eaLnBrk="1" hangingPunct="1">
              <a:spcBef>
                <a:spcPts val="1000"/>
              </a:spcBef>
              <a:buClrTx/>
              <a:buFontTx/>
              <a:buNone/>
            </a:pPr>
            <a:endParaRPr lang="en-US" sz="1600" b="1" dirty="0">
              <a:solidFill>
                <a:srgbClr val="000000"/>
              </a:solidFill>
            </a:endParaRPr>
          </a:p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en-US" dirty="0" smtClean="0">
                <a:solidFill>
                  <a:srgbClr val="000000"/>
                </a:solidFill>
              </a:rPr>
              <a:t>University </a:t>
            </a:r>
            <a:r>
              <a:rPr lang="en-US" dirty="0">
                <a:solidFill>
                  <a:srgbClr val="000000"/>
                </a:solidFill>
              </a:rPr>
              <a:t>Pablo de Olavide (UPO) </a:t>
            </a:r>
          </a:p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en-US" dirty="0">
                <a:solidFill>
                  <a:srgbClr val="000000"/>
                </a:solidFill>
              </a:rPr>
              <a:t>Seville, Spain</a:t>
            </a:r>
          </a:p>
          <a:p>
            <a:pPr eaLnBrk="1" hangingPunct="1">
              <a:spcBef>
                <a:spcPts val="1125"/>
              </a:spcBef>
              <a:buClrTx/>
              <a:buFontTx/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259632" y="908720"/>
            <a:ext cx="7632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2D2DB9"/>
                </a:solidFill>
              </a:rPr>
              <a:t>Challenges and opportunities in developing an E-Infrastructure for Marine Ecosystem Monitoring in the </a:t>
            </a:r>
            <a:r>
              <a:rPr lang="en-GB" sz="2800" dirty="0" smtClean="0">
                <a:solidFill>
                  <a:srgbClr val="2D2DB9"/>
                </a:solidFill>
              </a:rPr>
              <a:t>Mediterranean</a:t>
            </a:r>
            <a:endParaRPr lang="en-GB" sz="2800" dirty="0">
              <a:solidFill>
                <a:srgbClr val="2D2DB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"/>
          <p:cNvSpPr txBox="1">
            <a:spLocks noChangeArrowheads="1"/>
          </p:cNvSpPr>
          <p:nvPr/>
        </p:nvSpPr>
        <p:spPr bwMode="auto">
          <a:xfrm>
            <a:off x="1258888" y="6381750"/>
            <a:ext cx="13319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it-IT" sz="1200">
                <a:solidFill>
                  <a:srgbClr val="898989"/>
                </a:solidFill>
              </a:rPr>
              <a:t>01/02/13</a:t>
            </a: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3124200" y="6356350"/>
            <a:ext cx="44005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7729538" y="6381750"/>
            <a:ext cx="12350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2482733-A2EB-4941-A769-A3FE984D60D7}" type="slidenum">
              <a:rPr lang="it-IT" sz="1200">
                <a:solidFill>
                  <a:srgbClr val="898989"/>
                </a:solidFill>
              </a:rPr>
              <a:pPr algn="r" eaLnBrk="1" hangingPunct="1">
                <a:buClrTx/>
                <a:buFontTx/>
                <a:buNone/>
              </a:pPr>
              <a:t>10</a:t>
            </a:fld>
            <a:endParaRPr lang="it-IT" sz="1200">
              <a:solidFill>
                <a:srgbClr val="898989"/>
              </a:solidFill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0" y="115888"/>
            <a:ext cx="91440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ct val="150000"/>
              </a:lnSpc>
              <a:buClrTx/>
              <a:buFontTx/>
              <a:buNone/>
            </a:pPr>
            <a:r>
              <a:rPr lang="en-GB" sz="3200" b="1">
                <a:solidFill>
                  <a:srgbClr val="1F497D"/>
                </a:solidFill>
              </a:rPr>
              <a:t>How will the MeI work</a:t>
            </a:r>
          </a:p>
        </p:txBody>
      </p:sp>
      <p:grpSp>
        <p:nvGrpSpPr>
          <p:cNvPr id="15366" name="15376 Grupo"/>
          <p:cNvGrpSpPr>
            <a:grpSpLocks/>
          </p:cNvGrpSpPr>
          <p:nvPr/>
        </p:nvGrpSpPr>
        <p:grpSpPr bwMode="auto">
          <a:xfrm>
            <a:off x="900113" y="1052513"/>
            <a:ext cx="7569200" cy="5113337"/>
            <a:chOff x="899592" y="1052736"/>
            <a:chExt cx="7570315" cy="5112568"/>
          </a:xfrm>
        </p:grpSpPr>
        <p:grpSp>
          <p:nvGrpSpPr>
            <p:cNvPr id="15367" name="61 Grupo"/>
            <p:cNvGrpSpPr>
              <a:grpSpLocks/>
            </p:cNvGrpSpPr>
            <p:nvPr/>
          </p:nvGrpSpPr>
          <p:grpSpPr bwMode="auto">
            <a:xfrm>
              <a:off x="899592" y="1355697"/>
              <a:ext cx="4802043" cy="4017519"/>
              <a:chOff x="997899" y="1355697"/>
              <a:chExt cx="5524514" cy="4389026"/>
            </a:xfrm>
          </p:grpSpPr>
          <p:sp>
            <p:nvSpPr>
              <p:cNvPr id="2" name="1 Elipse"/>
              <p:cNvSpPr/>
              <p:nvPr/>
            </p:nvSpPr>
            <p:spPr bwMode="auto">
              <a:xfrm>
                <a:off x="997899" y="4182548"/>
                <a:ext cx="2148681" cy="72008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r>
                  <a:rPr lang="es-ES" sz="1400" dirty="0" err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rgbClr val="0000FF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Researchers</a:t>
                </a:r>
                <a:endParaRPr lang="en-GB" sz="14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sp>
            <p:nvSpPr>
              <p:cNvPr id="9" name="8 Elipse"/>
              <p:cNvSpPr/>
              <p:nvPr/>
            </p:nvSpPr>
            <p:spPr bwMode="auto">
              <a:xfrm>
                <a:off x="1411251" y="2089013"/>
                <a:ext cx="1487425" cy="72008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r>
                  <a:rPr lang="es-ES" sz="1400" dirty="0" smtClean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rgbClr val="0000FF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SITES</a:t>
                </a:r>
                <a:endParaRPr lang="en-GB" sz="14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sp>
            <p:nvSpPr>
              <p:cNvPr id="10" name="9 Elipse"/>
              <p:cNvSpPr/>
              <p:nvPr/>
            </p:nvSpPr>
            <p:spPr bwMode="auto">
              <a:xfrm>
                <a:off x="1080741" y="3174159"/>
                <a:ext cx="2043459" cy="72008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r>
                  <a:rPr lang="es-ES" sz="1400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rgbClr val="0000FF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Local</a:t>
                </a:r>
              </a:p>
              <a:p>
                <a:pPr>
                  <a:buFont typeface="Times New Roman" pitchFamily="16" charset="0"/>
                  <a:buNone/>
                  <a:defRPr/>
                </a:pPr>
                <a:r>
                  <a:rPr lang="es-ES" sz="1400" dirty="0" err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rgbClr val="0000FF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Goverments</a:t>
                </a:r>
                <a:endParaRPr lang="en-GB" sz="14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sp>
            <p:nvSpPr>
              <p:cNvPr id="11" name="10 Elipse"/>
              <p:cNvSpPr/>
              <p:nvPr/>
            </p:nvSpPr>
            <p:spPr bwMode="auto">
              <a:xfrm>
                <a:off x="2700568" y="5024643"/>
                <a:ext cx="1565870" cy="72008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r>
                  <a:rPr lang="es-ES" dirty="0" err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rgbClr val="0000FF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Others</a:t>
                </a:r>
                <a:endParaRPr lang="en-GB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sp>
            <p:nvSpPr>
              <p:cNvPr id="12" name="11 Elipse"/>
              <p:cNvSpPr/>
              <p:nvPr/>
            </p:nvSpPr>
            <p:spPr bwMode="auto">
              <a:xfrm>
                <a:off x="2571891" y="1355697"/>
                <a:ext cx="1759338" cy="72008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r>
                  <a:rPr lang="es-ES" sz="1600" dirty="0" err="1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solidFill>
                      <a:srgbClr val="0000FF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rPr>
                  <a:t>Partners</a:t>
                </a:r>
                <a:endParaRPr lang="en-GB" sz="16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cxnSp>
            <p:nvCxnSpPr>
              <p:cNvPr id="4" name="3 Conector recto de flecha"/>
              <p:cNvCxnSpPr/>
              <p:nvPr/>
            </p:nvCxnSpPr>
            <p:spPr bwMode="auto">
              <a:xfrm>
                <a:off x="4103135" y="2072079"/>
                <a:ext cx="765349" cy="927710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14 Conector recto de flecha"/>
              <p:cNvCxnSpPr/>
              <p:nvPr/>
            </p:nvCxnSpPr>
            <p:spPr bwMode="auto">
              <a:xfrm>
                <a:off x="3202616" y="3523469"/>
                <a:ext cx="1302373" cy="31213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15 Conector recto de flecha"/>
              <p:cNvCxnSpPr/>
              <p:nvPr/>
            </p:nvCxnSpPr>
            <p:spPr bwMode="auto">
              <a:xfrm flipV="1">
                <a:off x="3202616" y="4182403"/>
                <a:ext cx="1251228" cy="301723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16 Conector recto de flecha"/>
              <p:cNvCxnSpPr>
                <a:stCxn id="11" idx="7"/>
              </p:cNvCxnSpPr>
              <p:nvPr/>
            </p:nvCxnSpPr>
            <p:spPr bwMode="auto">
              <a:xfrm flipV="1">
                <a:off x="4037377" y="4543083"/>
                <a:ext cx="677672" cy="587839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20 Conector recto de flecha"/>
              <p:cNvCxnSpPr/>
              <p:nvPr/>
            </p:nvCxnSpPr>
            <p:spPr bwMode="auto">
              <a:xfrm>
                <a:off x="2998036" y="2535067"/>
                <a:ext cx="1357171" cy="593041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84" name="12 CuadroTexto"/>
              <p:cNvSpPr txBox="1">
                <a:spLocks noChangeArrowheads="1"/>
              </p:cNvSpPr>
              <p:nvPr/>
            </p:nvSpPr>
            <p:spPr bwMode="auto">
              <a:xfrm>
                <a:off x="4416153" y="2071348"/>
                <a:ext cx="140054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s-ES" sz="1400">
                    <a:solidFill>
                      <a:schemeClr val="accent1"/>
                    </a:solidFill>
                  </a:rPr>
                  <a:t>Access MEI</a:t>
                </a:r>
                <a:endParaRPr lang="en-GB" sz="140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18" name="17 Conector recto de flecha"/>
              <p:cNvCxnSpPr/>
              <p:nvPr/>
            </p:nvCxnSpPr>
            <p:spPr bwMode="auto">
              <a:xfrm flipH="1" flipV="1">
                <a:off x="3889421" y="2132770"/>
                <a:ext cx="825627" cy="867019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25 Conector recto de flecha"/>
              <p:cNvCxnSpPr/>
              <p:nvPr/>
            </p:nvCxnSpPr>
            <p:spPr bwMode="auto">
              <a:xfrm flipH="1" flipV="1">
                <a:off x="2897573" y="2637376"/>
                <a:ext cx="1457634" cy="648530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26 Conector recto de flecha"/>
              <p:cNvCxnSpPr/>
              <p:nvPr/>
            </p:nvCxnSpPr>
            <p:spPr bwMode="auto">
              <a:xfrm flipH="1">
                <a:off x="3145992" y="3646586"/>
                <a:ext cx="1358997" cy="0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27 Conector recto de flecha"/>
              <p:cNvCxnSpPr/>
              <p:nvPr/>
            </p:nvCxnSpPr>
            <p:spPr bwMode="auto">
              <a:xfrm flipH="1">
                <a:off x="3317693" y="4331530"/>
                <a:ext cx="1187296" cy="30692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9" name="28 Conector recto de flecha"/>
              <p:cNvCxnSpPr/>
              <p:nvPr/>
            </p:nvCxnSpPr>
            <p:spPr bwMode="auto">
              <a:xfrm flipH="1">
                <a:off x="4265703" y="4543083"/>
                <a:ext cx="708724" cy="686679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5390" name="33 CuadroTexto"/>
              <p:cNvSpPr txBox="1">
                <a:spLocks noChangeArrowheads="1"/>
              </p:cNvSpPr>
              <p:nvPr/>
            </p:nvSpPr>
            <p:spPr bwMode="auto">
              <a:xfrm>
                <a:off x="4568949" y="4967590"/>
                <a:ext cx="195346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s-ES" sz="1400">
                    <a:solidFill>
                      <a:schemeClr val="accent2"/>
                    </a:solidFill>
                  </a:rPr>
                  <a:t>Download, visualise and use maps</a:t>
                </a:r>
                <a:endParaRPr lang="en-GB" sz="14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4" name="23 Rectángulo"/>
              <p:cNvSpPr/>
              <p:nvPr/>
            </p:nvSpPr>
            <p:spPr bwMode="auto">
              <a:xfrm>
                <a:off x="4572000" y="3127704"/>
                <a:ext cx="1810607" cy="1356888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buFont typeface="Times New Roman" pitchFamily="16" charset="0"/>
                  <a:buNone/>
                  <a:defRPr/>
                </a:pPr>
                <a:endParaRPr lang="es-ES" dirty="0">
                  <a:solidFill>
                    <a:schemeClr val="bg1"/>
                  </a:solidFill>
                </a:endParaRPr>
              </a:p>
              <a:p>
                <a:pPr>
                  <a:buFont typeface="Times New Roman" pitchFamily="16" charset="0"/>
                  <a:buNone/>
                  <a:defRPr/>
                </a:pPr>
                <a:endParaRPr lang="es-ES" sz="1400" dirty="0">
                  <a:solidFill>
                    <a:schemeClr val="bg1"/>
                  </a:solidFill>
                </a:endParaRPr>
              </a:p>
              <a:p>
                <a:pPr>
                  <a:buFont typeface="Times New Roman" pitchFamily="16" charset="0"/>
                  <a:buNone/>
                  <a:defRPr/>
                </a:pPr>
                <a:endParaRPr lang="es-ES" sz="1400" dirty="0">
                  <a:solidFill>
                    <a:schemeClr val="bg1"/>
                  </a:solidFill>
                </a:endParaRPr>
              </a:p>
              <a:p>
                <a:pPr>
                  <a:buFont typeface="Times New Roman" pitchFamily="16" charset="0"/>
                  <a:buNone/>
                  <a:defRPr/>
                </a:pPr>
                <a:r>
                  <a:rPr lang="es-ES" sz="1400" dirty="0">
                    <a:solidFill>
                      <a:schemeClr val="bg1"/>
                    </a:solidFill>
                  </a:rPr>
                  <a:t>Medina e-</a:t>
                </a:r>
                <a:r>
                  <a:rPr lang="es-ES" sz="1400" dirty="0" err="1">
                    <a:solidFill>
                      <a:schemeClr val="bg1"/>
                    </a:solidFill>
                  </a:rPr>
                  <a:t>Infrastructure</a:t>
                </a:r>
                <a:endParaRPr lang="en-GB" sz="14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5394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65" t="6111" r="41042" b="79266"/>
              <a:stretch>
                <a:fillRect/>
              </a:stretch>
            </p:blipFill>
            <p:spPr bwMode="auto">
              <a:xfrm>
                <a:off x="4572000" y="3140968"/>
                <a:ext cx="1810607" cy="7521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15366 Llamada de flecha a la izquierda"/>
            <p:cNvSpPr/>
            <p:nvPr/>
          </p:nvSpPr>
          <p:spPr bwMode="auto">
            <a:xfrm>
              <a:off x="5701634" y="1052736"/>
              <a:ext cx="814581" cy="5112568"/>
            </a:xfrm>
            <a:prstGeom prst="leftArrowCallou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vert="wordArtVert" anchor="ctr" anchorCtr="1"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s-ES" sz="2800" b="1" dirty="0">
                  <a:solidFill>
                    <a:schemeClr val="accent2"/>
                  </a:solidFill>
                </a:rPr>
                <a:t>DATA</a:t>
              </a:r>
              <a:endParaRPr lang="en-GB" sz="2800" b="1" dirty="0">
                <a:solidFill>
                  <a:schemeClr val="accent2"/>
                </a:solidFill>
              </a:endParaRPr>
            </a:p>
          </p:txBody>
        </p:sp>
        <p:sp>
          <p:nvSpPr>
            <p:cNvPr id="15372" name="15371 Rectángulo redondeado"/>
            <p:cNvSpPr/>
            <p:nvPr/>
          </p:nvSpPr>
          <p:spPr bwMode="auto">
            <a:xfrm>
              <a:off x="6804248" y="2060648"/>
              <a:ext cx="1656184" cy="88287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s-ES" sz="16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Indicators</a:t>
              </a:r>
              <a:r>
                <a:rPr lang="es-ES" sz="16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 </a:t>
              </a:r>
              <a:r>
                <a:rPr lang="es-ES" sz="16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results</a:t>
              </a:r>
              <a:r>
                <a:rPr lang="es-ES" sz="16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 </a:t>
              </a:r>
              <a:r>
                <a:rPr lang="es-ES" sz="16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from</a:t>
              </a:r>
              <a:r>
                <a:rPr lang="es-ES" sz="16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 ACRI</a:t>
              </a:r>
              <a:endParaRPr lang="en-GB" sz="1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</a:endParaRPr>
            </a:p>
          </p:txBody>
        </p:sp>
        <p:sp>
          <p:nvSpPr>
            <p:cNvPr id="78" name="77 Rectángulo redondeado"/>
            <p:cNvSpPr/>
            <p:nvPr/>
          </p:nvSpPr>
          <p:spPr bwMode="auto">
            <a:xfrm>
              <a:off x="6788013" y="3073572"/>
              <a:ext cx="1656184" cy="88287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s-ES" sz="16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Indicator</a:t>
              </a:r>
              <a:r>
                <a:rPr lang="es-ES" sz="16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 </a:t>
              </a:r>
              <a:r>
                <a:rPr lang="es-ES" sz="16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results</a:t>
              </a:r>
              <a:r>
                <a:rPr lang="es-ES" sz="16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 </a:t>
              </a:r>
              <a:r>
                <a:rPr lang="es-ES" sz="16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from</a:t>
              </a:r>
              <a:r>
                <a:rPr lang="es-ES" sz="16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 UAB</a:t>
              </a:r>
              <a:endParaRPr lang="en-GB" sz="1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</a:endParaRPr>
            </a:p>
          </p:txBody>
        </p:sp>
        <p:sp>
          <p:nvSpPr>
            <p:cNvPr id="79" name="78 Rectángulo redondeado"/>
            <p:cNvSpPr/>
            <p:nvPr/>
          </p:nvSpPr>
          <p:spPr bwMode="auto">
            <a:xfrm>
              <a:off x="6813723" y="4138876"/>
              <a:ext cx="1656184" cy="88287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s-ES" sz="16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Other</a:t>
              </a:r>
              <a:r>
                <a:rPr lang="es-ES" sz="16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 </a:t>
              </a:r>
              <a:r>
                <a:rPr lang="es-ES" sz="16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spatial</a:t>
              </a:r>
              <a:r>
                <a:rPr lang="es-ES" sz="16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 </a:t>
              </a:r>
              <a:r>
                <a:rPr lang="es-ES" sz="16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results</a:t>
              </a:r>
              <a:r>
                <a:rPr lang="es-ES" sz="16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 </a:t>
              </a:r>
              <a:r>
                <a:rPr lang="es-ES" sz="16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from</a:t>
              </a:r>
              <a:r>
                <a:rPr lang="es-ES" sz="16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 MEDINA</a:t>
              </a:r>
              <a:endParaRPr lang="en-GB" sz="1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</a:endParaRPr>
            </a:p>
          </p:txBody>
        </p:sp>
        <p:sp>
          <p:nvSpPr>
            <p:cNvPr id="80" name="79 Rectángulo redondeado"/>
            <p:cNvSpPr/>
            <p:nvPr/>
          </p:nvSpPr>
          <p:spPr bwMode="auto">
            <a:xfrm>
              <a:off x="6804248" y="5166342"/>
              <a:ext cx="1656184" cy="88287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s-ES" sz="16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Relevant</a:t>
              </a:r>
              <a:r>
                <a:rPr lang="es-ES" sz="16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 </a:t>
              </a:r>
              <a:r>
                <a:rPr lang="es-ES" sz="16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layers</a:t>
              </a:r>
              <a:r>
                <a:rPr lang="es-ES" sz="16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 </a:t>
              </a:r>
              <a:r>
                <a:rPr lang="es-ES" sz="16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from</a:t>
              </a:r>
              <a:r>
                <a:rPr lang="es-ES" sz="16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 JRC, ESA..</a:t>
              </a:r>
              <a:endParaRPr lang="en-GB" sz="1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</a:endParaRPr>
            </a:p>
          </p:txBody>
        </p:sp>
        <p:sp>
          <p:nvSpPr>
            <p:cNvPr id="85" name="84 Rectángulo redondeado"/>
            <p:cNvSpPr/>
            <p:nvPr/>
          </p:nvSpPr>
          <p:spPr bwMode="auto">
            <a:xfrm>
              <a:off x="6788013" y="1091325"/>
              <a:ext cx="1656184" cy="882874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s-ES" sz="16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Indicators</a:t>
              </a:r>
              <a:r>
                <a:rPr lang="es-ES" sz="16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 </a:t>
              </a:r>
              <a:r>
                <a:rPr lang="es-ES" sz="16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results</a:t>
              </a:r>
              <a:r>
                <a:rPr lang="es-ES" sz="16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 </a:t>
              </a:r>
              <a:r>
                <a:rPr lang="es-ES" sz="160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from</a:t>
              </a:r>
              <a:r>
                <a:rPr lang="es-ES" sz="160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</a:rPr>
                <a:t> PML</a:t>
              </a:r>
              <a:endParaRPr lang="en-GB" sz="16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01/02/13</a:t>
            </a:r>
            <a:endParaRPr lang="it-IT"/>
          </a:p>
        </p:txBody>
      </p:sp>
      <p:sp>
        <p:nvSpPr>
          <p:cNvPr id="3" name="Rectángulo 2"/>
          <p:cNvSpPr/>
          <p:nvPr/>
        </p:nvSpPr>
        <p:spPr>
          <a:xfrm>
            <a:off x="1043608" y="1443841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Results of the inventory of European and International </a:t>
            </a:r>
            <a:r>
              <a:rPr lang="en-GB" sz="2400" dirty="0" smtClean="0">
                <a:solidFill>
                  <a:srgbClr val="000000"/>
                </a:solidFill>
              </a:rPr>
              <a:t>databases</a:t>
            </a:r>
          </a:p>
          <a:p>
            <a:pPr marL="285750" indent="-285750" algn="just">
              <a:buFont typeface="Arial"/>
              <a:buChar char="•"/>
            </a:pPr>
            <a:endParaRPr lang="en-GB" sz="2400" dirty="0">
              <a:solidFill>
                <a:srgbClr val="000000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Analysis of </a:t>
            </a:r>
            <a:r>
              <a:rPr lang="en-US" sz="2400" dirty="0">
                <a:solidFill>
                  <a:srgbClr val="000000"/>
                </a:solidFill>
              </a:rPr>
              <a:t>Spatial data standards and </a:t>
            </a:r>
            <a:r>
              <a:rPr lang="en-US" sz="2400" dirty="0" smtClean="0">
                <a:solidFill>
                  <a:srgbClr val="000000"/>
                </a:solidFill>
              </a:rPr>
              <a:t>harmonization</a:t>
            </a:r>
          </a:p>
          <a:p>
            <a:pPr marL="285750" indent="-285750" algn="just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Inventory </a:t>
            </a:r>
            <a:r>
              <a:rPr lang="en-US" sz="2400" dirty="0">
                <a:solidFill>
                  <a:srgbClr val="000000"/>
                </a:solidFill>
              </a:rPr>
              <a:t>and preliminary assessment of the European databases and research projects </a:t>
            </a:r>
            <a:r>
              <a:rPr lang="en-US" sz="2400" dirty="0" smtClean="0">
                <a:solidFill>
                  <a:srgbClr val="000000"/>
                </a:solidFill>
              </a:rPr>
              <a:t>datasets</a:t>
            </a:r>
            <a:endParaRPr lang="en-US" sz="2400" dirty="0">
              <a:solidFill>
                <a:srgbClr val="000000"/>
              </a:solidFill>
            </a:endParaRPr>
          </a:p>
          <a:p>
            <a:pPr marL="285750" indent="-285750" algn="just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Others </a:t>
            </a:r>
            <a:r>
              <a:rPr lang="en-US" sz="2400" dirty="0">
                <a:solidFill>
                  <a:srgbClr val="000000"/>
                </a:solidFill>
              </a:rPr>
              <a:t>(umbrella websites/projects/databases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635896" y="188640"/>
            <a:ext cx="5457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</a:rPr>
              <a:t>Catalogue’s development highlights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28200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01/02/13</a:t>
            </a:r>
            <a:endParaRPr lang="it-IT"/>
          </a:p>
        </p:txBody>
      </p:sp>
      <p:sp>
        <p:nvSpPr>
          <p:cNvPr id="3" name="Rectángulo 2"/>
          <p:cNvSpPr/>
          <p:nvPr/>
        </p:nvSpPr>
        <p:spPr>
          <a:xfrm>
            <a:off x="1043608" y="1028343"/>
            <a:ext cx="79208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 smtClean="0">
                <a:solidFill>
                  <a:srgbClr val="000000"/>
                </a:solidFill>
              </a:rPr>
              <a:t>A set </a:t>
            </a:r>
            <a:r>
              <a:rPr lang="en-GB" sz="2000" dirty="0">
                <a:solidFill>
                  <a:srgbClr val="000000"/>
                </a:solidFill>
              </a:rPr>
              <a:t>of software tools able to detect on demand the availability of in situ and satellite data on selected geographic </a:t>
            </a:r>
            <a:r>
              <a:rPr lang="en-GB" sz="2000" dirty="0" smtClean="0">
                <a:solidFill>
                  <a:srgbClr val="000000"/>
                </a:solidFill>
              </a:rPr>
              <a:t>areas which give </a:t>
            </a:r>
            <a:r>
              <a:rPr lang="en-GB" sz="2000" dirty="0">
                <a:solidFill>
                  <a:srgbClr val="000000"/>
                </a:solidFill>
              </a:rPr>
              <a:t>the possibility to quickly and remotely retrieve information about how many and which environmental data are available in a given geographic area. </a:t>
            </a:r>
            <a:r>
              <a:rPr lang="en-GB" sz="2000" dirty="0" smtClean="0">
                <a:solidFill>
                  <a:srgbClr val="000000"/>
                </a:solidFill>
              </a:rPr>
              <a:t>It allows for running </a:t>
            </a:r>
            <a:r>
              <a:rPr lang="en-GB" sz="2000" dirty="0">
                <a:solidFill>
                  <a:srgbClr val="000000"/>
                </a:solidFill>
              </a:rPr>
              <a:t>quick comparisons on data availability over different geographic areas. </a:t>
            </a:r>
          </a:p>
          <a:p>
            <a:pPr algn="just"/>
            <a:endParaRPr lang="en-GB" sz="2000" dirty="0" smtClean="0">
              <a:solidFill>
                <a:srgbClr val="000000"/>
              </a:solidFill>
            </a:endParaRPr>
          </a:p>
          <a:p>
            <a:pPr algn="just"/>
            <a:r>
              <a:rPr lang="en-GB" sz="2000" dirty="0" smtClean="0">
                <a:solidFill>
                  <a:srgbClr val="000000"/>
                </a:solidFill>
              </a:rPr>
              <a:t>The </a:t>
            </a:r>
            <a:r>
              <a:rPr lang="en-GB" sz="2000" dirty="0">
                <a:solidFill>
                  <a:srgbClr val="000000"/>
                </a:solidFill>
              </a:rPr>
              <a:t>data used so far </a:t>
            </a:r>
            <a:r>
              <a:rPr lang="en-GB" sz="2000" dirty="0" smtClean="0">
                <a:solidFill>
                  <a:srgbClr val="000000"/>
                </a:solidFill>
              </a:rPr>
              <a:t>are in prototype: </a:t>
            </a:r>
            <a:endParaRPr lang="en-GB" sz="2000" dirty="0">
              <a:solidFill>
                <a:srgbClr val="00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en-GB" sz="2000" dirty="0" smtClean="0">
                <a:solidFill>
                  <a:srgbClr val="000000"/>
                </a:solidFill>
              </a:rPr>
              <a:t>footprints </a:t>
            </a:r>
            <a:r>
              <a:rPr lang="en-GB" sz="2000" dirty="0">
                <a:solidFill>
                  <a:srgbClr val="000000"/>
                </a:solidFill>
              </a:rPr>
              <a:t>of ENVISAT/</a:t>
            </a:r>
            <a:r>
              <a:rPr lang="en-GB" sz="2000" dirty="0" smtClean="0">
                <a:solidFill>
                  <a:srgbClr val="000000"/>
                </a:solidFill>
              </a:rPr>
              <a:t>MERIS</a:t>
            </a:r>
          </a:p>
          <a:p>
            <a:pPr marL="285750" indent="-285750" algn="just">
              <a:buFontTx/>
              <a:buChar char="-"/>
            </a:pPr>
            <a:r>
              <a:rPr lang="en-GB" sz="2000" dirty="0" smtClean="0">
                <a:solidFill>
                  <a:srgbClr val="000000"/>
                </a:solidFill>
              </a:rPr>
              <a:t>in </a:t>
            </a:r>
            <a:r>
              <a:rPr lang="en-GB" sz="2000" dirty="0">
                <a:solidFill>
                  <a:srgbClr val="000000"/>
                </a:solidFill>
              </a:rPr>
              <a:t>situ oceanographic </a:t>
            </a:r>
            <a:r>
              <a:rPr lang="en-GB" sz="2000" dirty="0" smtClean="0">
                <a:solidFill>
                  <a:srgbClr val="000000"/>
                </a:solidFill>
              </a:rPr>
              <a:t>parameters</a:t>
            </a:r>
          </a:p>
          <a:p>
            <a:pPr marL="285750" indent="-285750" algn="just">
              <a:buFontTx/>
              <a:buChar char="-"/>
            </a:pPr>
            <a:r>
              <a:rPr lang="en-GB" sz="2000" dirty="0" smtClean="0">
                <a:solidFill>
                  <a:srgbClr val="000000"/>
                </a:solidFill>
              </a:rPr>
              <a:t>aquatic </a:t>
            </a:r>
            <a:r>
              <a:rPr lang="en-GB" sz="2000" dirty="0">
                <a:solidFill>
                  <a:srgbClr val="000000"/>
                </a:solidFill>
              </a:rPr>
              <a:t>species </a:t>
            </a:r>
            <a:r>
              <a:rPr lang="en-GB" sz="2000" dirty="0" smtClean="0">
                <a:solidFill>
                  <a:srgbClr val="000000"/>
                </a:solidFill>
              </a:rPr>
              <a:t>distribution</a:t>
            </a:r>
            <a:endParaRPr lang="en-GB" sz="2400" dirty="0" smtClean="0">
              <a:solidFill>
                <a:srgbClr val="000000"/>
              </a:solidFill>
              <a:latin typeface="Calibri"/>
            </a:endParaRPr>
          </a:p>
          <a:p>
            <a:pPr marL="285750" indent="-285750" algn="just">
              <a:buFontTx/>
              <a:buChar char="-"/>
            </a:pPr>
            <a:r>
              <a:rPr lang="en-GB" sz="2000" dirty="0" err="1" smtClean="0">
                <a:solidFill>
                  <a:srgbClr val="000000"/>
                </a:solidFill>
                <a:latin typeface="Calibri"/>
              </a:rPr>
              <a:t>EUSeaMap</a:t>
            </a: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Calibri"/>
              </a:rPr>
              <a:t>seabed habitat: layer created using three pre-processed input datasets: substrate, biological zone and </a:t>
            </a: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energy</a:t>
            </a:r>
          </a:p>
          <a:p>
            <a:pPr marL="285750" indent="-285750" algn="just">
              <a:buFontTx/>
              <a:buChar char="-"/>
            </a:pPr>
            <a:r>
              <a:rPr lang="en-GB" sz="2000" dirty="0" smtClean="0">
                <a:solidFill>
                  <a:srgbClr val="000000"/>
                </a:solidFill>
                <a:latin typeface="Calibri"/>
              </a:rPr>
              <a:t>Bathymetry</a:t>
            </a:r>
            <a:r>
              <a:rPr lang="en-GB" sz="2000" dirty="0">
                <a:solidFill>
                  <a:srgbClr val="000000"/>
                </a:solidFill>
                <a:latin typeface="Calibri"/>
              </a:rPr>
              <a:t>: GEBCO_08 Grid: global 30 arc-second grid (900m resolution) </a:t>
            </a:r>
          </a:p>
          <a:p>
            <a:pPr marL="285750" indent="-285750" algn="just">
              <a:buFontTx/>
              <a:buChar char="-"/>
            </a:pP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635896" y="188640"/>
            <a:ext cx="5457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</a:rPr>
              <a:t>Catalogue’s development highlights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0095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01/02/13</a:t>
            </a:r>
            <a:endParaRPr lang="it-IT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268760"/>
            <a:ext cx="7863346" cy="4464496"/>
          </a:xfrm>
          <a:prstGeom prst="rect">
            <a:avLst/>
          </a:prstGeom>
        </p:spPr>
      </p:pic>
      <p:pic>
        <p:nvPicPr>
          <p:cNvPr id="4" name="Imagen 3" descr="Captura de pantalla 2013-04-15 a las 08.07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976"/>
            <a:ext cx="9144000" cy="322172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635896" y="188640"/>
            <a:ext cx="5457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</a:rPr>
              <a:t>Catalogue’s development highlights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1444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01/02/13</a:t>
            </a:r>
            <a:endParaRPr lang="it-IT"/>
          </a:p>
        </p:txBody>
      </p:sp>
      <p:pic>
        <p:nvPicPr>
          <p:cNvPr id="4" name="Imagen 3" descr="Captura de pantalla 2013-04-15 a las 06.21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312838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009046" y="188640"/>
            <a:ext cx="47109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00000"/>
                </a:solidFill>
              </a:rPr>
              <a:t>Viewer development highlights</a:t>
            </a:r>
            <a:endParaRPr lang="en-GB" sz="2400" dirty="0"/>
          </a:p>
        </p:txBody>
      </p:sp>
      <p:pic>
        <p:nvPicPr>
          <p:cNvPr id="7" name="Imagen 6" descr="Captura de pantalla 2013-04-15 a las 08.58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44" y="908720"/>
            <a:ext cx="9144000" cy="4340888"/>
          </a:xfrm>
          <a:prstGeom prst="rect">
            <a:avLst/>
          </a:prstGeom>
        </p:spPr>
      </p:pic>
      <p:pic>
        <p:nvPicPr>
          <p:cNvPr id="6" name="Imagen 5" descr="Captura de pantalla 2013-04-05 a las 00.46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49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7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971550" y="158750"/>
            <a:ext cx="80279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ClrTx/>
              <a:buFontTx/>
              <a:buNone/>
              <a:defRPr/>
            </a:pPr>
            <a:r>
              <a:rPr lang="en-GB" sz="2400" b="1" smtClean="0">
                <a:solidFill>
                  <a:srgbClr val="003399"/>
                </a:solidFill>
              </a:rPr>
              <a:t>Task 3.1 MEDINA e-infrastructure (M2-36).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1115616" y="981075"/>
            <a:ext cx="7993062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1pPr>
            <a:lvl2pPr marL="741363" indent="-28416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2pPr>
            <a:lvl3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3pPr>
            <a:lvl4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4pPr>
            <a:lvl5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 algn="l" eaLnBrk="1" hangingPunct="1">
              <a:spcBef>
                <a:spcPts val="400"/>
              </a:spcBef>
              <a:buClrTx/>
              <a:buFontTx/>
              <a:buNone/>
              <a:defRPr/>
            </a:pPr>
            <a:r>
              <a:rPr lang="en-GB" sz="2000" b="1" u="sng" dirty="0" smtClean="0">
                <a:solidFill>
                  <a:srgbClr val="003399"/>
                </a:solidFill>
                <a:cs typeface="+mn-cs"/>
              </a:rPr>
              <a:t>Implementation of MEI (M12-36) (UPO)</a:t>
            </a:r>
          </a:p>
          <a:p>
            <a:pPr lvl="1" algn="l">
              <a:spcBef>
                <a:spcPts val="600"/>
              </a:spcBef>
              <a:buFont typeface="Arial" charset="0"/>
              <a:buChar char="–"/>
              <a:defRPr/>
            </a:pPr>
            <a:r>
              <a:rPr lang="en-GB" b="1" dirty="0">
                <a:solidFill>
                  <a:schemeClr val="tx1"/>
                </a:solidFill>
                <a:cs typeface="+mn-cs"/>
              </a:rPr>
              <a:t>First indicators into the MEI:</a:t>
            </a:r>
          </a:p>
          <a:p>
            <a:pPr lvl="2" algn="l">
              <a:spcBef>
                <a:spcPts val="600"/>
              </a:spcBef>
              <a:buFont typeface="Arial" charset="0"/>
              <a:buChar char="–"/>
              <a:defRPr/>
            </a:pPr>
            <a:r>
              <a:rPr lang="en-GB" sz="1600" b="1" dirty="0" smtClean="0">
                <a:solidFill>
                  <a:srgbClr val="003399"/>
                </a:solidFill>
                <a:cs typeface="+mn-cs"/>
              </a:rPr>
              <a:t>An indicator of the </a:t>
            </a:r>
            <a:r>
              <a:rPr lang="en-GB" sz="1600" b="1" dirty="0" err="1" smtClean="0">
                <a:solidFill>
                  <a:srgbClr val="003399"/>
                </a:solidFill>
                <a:cs typeface="+mn-cs"/>
              </a:rPr>
              <a:t>Nador</a:t>
            </a:r>
            <a:r>
              <a:rPr lang="en-GB" sz="1600" b="1" dirty="0" smtClean="0">
                <a:solidFill>
                  <a:srgbClr val="003399"/>
                </a:solidFill>
                <a:cs typeface="+mn-cs"/>
              </a:rPr>
              <a:t> lagoon (provided by ACRI) has been transformed into WMS and uploaded into the </a:t>
            </a:r>
            <a:r>
              <a:rPr lang="en-GB" sz="1600" b="1" dirty="0" err="1" smtClean="0">
                <a:solidFill>
                  <a:srgbClr val="003399"/>
                </a:solidFill>
                <a:cs typeface="+mn-cs"/>
              </a:rPr>
              <a:t>MeI</a:t>
            </a:r>
            <a:r>
              <a:rPr lang="en-GB" sz="1600" b="1" dirty="0" smtClean="0">
                <a:solidFill>
                  <a:srgbClr val="003399"/>
                </a:solidFill>
                <a:cs typeface="+mn-cs"/>
              </a:rPr>
              <a:t>. </a:t>
            </a:r>
          </a:p>
          <a:p>
            <a:pPr lvl="2" algn="l">
              <a:spcBef>
                <a:spcPts val="600"/>
              </a:spcBef>
              <a:buFont typeface="Arial" charset="0"/>
              <a:buChar char="–"/>
              <a:defRPr/>
            </a:pPr>
            <a:r>
              <a:rPr lang="en-GB" sz="1600" b="1" dirty="0" smtClean="0">
                <a:solidFill>
                  <a:srgbClr val="003399"/>
                </a:solidFill>
                <a:cs typeface="+mn-cs"/>
              </a:rPr>
              <a:t>Some indicators based on Chlorophyll and other variables (provided by PML) have been transformed into WMS and uploaded into the </a:t>
            </a:r>
            <a:r>
              <a:rPr lang="en-GB" sz="1600" b="1" dirty="0" err="1" smtClean="0">
                <a:solidFill>
                  <a:srgbClr val="003399"/>
                </a:solidFill>
                <a:cs typeface="+mn-cs"/>
              </a:rPr>
              <a:t>MeI</a:t>
            </a:r>
            <a:r>
              <a:rPr lang="en-GB" sz="1600" b="1" dirty="0" smtClean="0">
                <a:solidFill>
                  <a:srgbClr val="003399"/>
                </a:solidFill>
                <a:cs typeface="+mn-cs"/>
              </a:rPr>
              <a:t> </a:t>
            </a:r>
            <a:r>
              <a:rPr lang="en-GB" sz="1600" b="1" dirty="0" smtClean="0">
                <a:solidFill>
                  <a:srgbClr val="003399"/>
                </a:solidFill>
                <a:cs typeface="+mn-cs"/>
              </a:rPr>
              <a:t>.</a:t>
            </a:r>
            <a:endParaRPr lang="en-GB" sz="1600" b="1" dirty="0" smtClean="0">
              <a:solidFill>
                <a:srgbClr val="003399"/>
              </a:solidFill>
              <a:cs typeface="+mn-cs"/>
            </a:endParaRPr>
          </a:p>
          <a:p>
            <a:pPr lvl="3" algn="l">
              <a:spcBef>
                <a:spcPts val="600"/>
              </a:spcBef>
              <a:buFont typeface="Arial" charset="0"/>
              <a:buChar char="–"/>
              <a:defRPr/>
            </a:pPr>
            <a:r>
              <a:rPr lang="es-ES" sz="1600" b="1" i="1" dirty="0" err="1" smtClean="0">
                <a:solidFill>
                  <a:srgbClr val="003399"/>
                </a:solidFill>
                <a:cs typeface="+mn-cs"/>
              </a:rPr>
              <a:t>Results</a:t>
            </a:r>
            <a:r>
              <a:rPr lang="es-ES" sz="1600" b="1" i="1" dirty="0" smtClean="0">
                <a:solidFill>
                  <a:srgbClr val="003399"/>
                </a:solidFill>
                <a:cs typeface="+mn-cs"/>
              </a:rPr>
              <a:t> are </a:t>
            </a:r>
            <a:r>
              <a:rPr lang="es-ES" sz="1600" b="1" i="1" dirty="0" err="1" smtClean="0">
                <a:solidFill>
                  <a:srgbClr val="003399"/>
                </a:solidFill>
                <a:cs typeface="+mn-cs"/>
              </a:rPr>
              <a:t>already</a:t>
            </a:r>
            <a:r>
              <a:rPr lang="es-ES" sz="1600" b="1" i="1" dirty="0" smtClean="0">
                <a:solidFill>
                  <a:srgbClr val="003399"/>
                </a:solidFill>
                <a:cs typeface="+mn-cs"/>
              </a:rPr>
              <a:t> </a:t>
            </a:r>
            <a:r>
              <a:rPr lang="es-ES" sz="1600" b="1" i="1" dirty="0" err="1" smtClean="0">
                <a:solidFill>
                  <a:srgbClr val="003399"/>
                </a:solidFill>
                <a:cs typeface="+mn-cs"/>
              </a:rPr>
              <a:t>available</a:t>
            </a:r>
            <a:r>
              <a:rPr lang="es-ES" sz="1600" b="1" i="1" dirty="0" smtClean="0">
                <a:solidFill>
                  <a:srgbClr val="003399"/>
                </a:solidFill>
                <a:cs typeface="+mn-cs"/>
              </a:rPr>
              <a:t> and visible </a:t>
            </a:r>
            <a:r>
              <a:rPr lang="es-ES" sz="1600" b="1" i="1" dirty="0" err="1" smtClean="0">
                <a:solidFill>
                  <a:srgbClr val="003399"/>
                </a:solidFill>
                <a:cs typeface="+mn-cs"/>
              </a:rPr>
              <a:t>through</a:t>
            </a:r>
            <a:r>
              <a:rPr lang="es-ES" sz="1600" b="1" i="1" dirty="0" smtClean="0">
                <a:solidFill>
                  <a:srgbClr val="003399"/>
                </a:solidFill>
                <a:cs typeface="+mn-cs"/>
              </a:rPr>
              <a:t> </a:t>
            </a:r>
            <a:r>
              <a:rPr lang="es-ES" sz="1600" b="1" i="1" dirty="0" err="1" smtClean="0">
                <a:solidFill>
                  <a:srgbClr val="003399"/>
                </a:solidFill>
                <a:cs typeface="+mn-cs"/>
              </a:rPr>
              <a:t>the</a:t>
            </a:r>
            <a:r>
              <a:rPr lang="es-ES" sz="1600" b="1" i="1" dirty="0" smtClean="0">
                <a:solidFill>
                  <a:srgbClr val="003399"/>
                </a:solidFill>
                <a:cs typeface="+mn-cs"/>
              </a:rPr>
              <a:t> </a:t>
            </a:r>
            <a:r>
              <a:rPr lang="es-ES" sz="1600" b="1" i="1" dirty="0" err="1" smtClean="0">
                <a:solidFill>
                  <a:srgbClr val="003399"/>
                </a:solidFill>
                <a:cs typeface="+mn-cs"/>
              </a:rPr>
              <a:t>MeI</a:t>
            </a:r>
            <a:endParaRPr lang="en-GB" sz="1600" b="1" i="1" dirty="0" smtClean="0">
              <a:solidFill>
                <a:srgbClr val="003399"/>
              </a:solidFill>
              <a:cs typeface="+mn-cs"/>
            </a:endParaRPr>
          </a:p>
          <a:p>
            <a:pPr lvl="1" algn="l">
              <a:spcBef>
                <a:spcPts val="600"/>
              </a:spcBef>
              <a:buFont typeface="Arial" charset="0"/>
              <a:buChar char="–"/>
              <a:defRPr/>
            </a:pPr>
            <a:r>
              <a:rPr lang="es-ES" b="1" dirty="0" err="1">
                <a:solidFill>
                  <a:schemeClr val="tx1"/>
                </a:solidFill>
                <a:cs typeface="+mn-cs"/>
              </a:rPr>
              <a:t>An</a:t>
            </a:r>
            <a:r>
              <a:rPr lang="es-ES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s-ES" b="1" dirty="0" err="1">
                <a:solidFill>
                  <a:schemeClr val="tx1"/>
                </a:solidFill>
                <a:cs typeface="+mn-cs"/>
              </a:rPr>
              <a:t>first</a:t>
            </a:r>
            <a:r>
              <a:rPr lang="es-ES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s-ES" b="1" dirty="0" err="1">
                <a:solidFill>
                  <a:schemeClr val="tx1"/>
                </a:solidFill>
                <a:cs typeface="+mn-cs"/>
              </a:rPr>
              <a:t>analysis</a:t>
            </a:r>
            <a:r>
              <a:rPr lang="es-ES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s-ES" b="1" dirty="0" err="1">
                <a:solidFill>
                  <a:schemeClr val="tx1"/>
                </a:solidFill>
                <a:cs typeface="+mn-cs"/>
              </a:rPr>
              <a:t>on</a:t>
            </a:r>
            <a:r>
              <a:rPr lang="es-ES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s-ES" b="1" dirty="0" err="1">
                <a:solidFill>
                  <a:schemeClr val="tx1"/>
                </a:solidFill>
                <a:cs typeface="+mn-cs"/>
              </a:rPr>
              <a:t>models</a:t>
            </a:r>
            <a:r>
              <a:rPr lang="es-ES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s-ES" b="1" dirty="0" err="1">
                <a:solidFill>
                  <a:schemeClr val="tx1"/>
                </a:solidFill>
                <a:cs typeface="+mn-cs"/>
              </a:rPr>
              <a:t>integration</a:t>
            </a:r>
            <a:r>
              <a:rPr lang="es-ES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s-ES" b="1" dirty="0" err="1">
                <a:solidFill>
                  <a:schemeClr val="tx1"/>
                </a:solidFill>
                <a:cs typeface="+mn-cs"/>
              </a:rPr>
              <a:t>into</a:t>
            </a:r>
            <a:r>
              <a:rPr lang="es-ES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s-ES" b="1" dirty="0" err="1">
                <a:solidFill>
                  <a:schemeClr val="tx1"/>
                </a:solidFill>
                <a:cs typeface="+mn-cs"/>
              </a:rPr>
              <a:t>the</a:t>
            </a:r>
            <a:r>
              <a:rPr lang="es-ES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s-ES" b="1" dirty="0" err="1">
                <a:solidFill>
                  <a:schemeClr val="tx1"/>
                </a:solidFill>
                <a:cs typeface="+mn-cs"/>
              </a:rPr>
              <a:t>MeI</a:t>
            </a:r>
            <a:r>
              <a:rPr lang="es-ES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s-ES" b="1" dirty="0" err="1">
                <a:solidFill>
                  <a:schemeClr val="tx1"/>
                </a:solidFill>
                <a:cs typeface="+mn-cs"/>
              </a:rPr>
              <a:t>was</a:t>
            </a:r>
            <a:r>
              <a:rPr lang="es-ES" b="1" dirty="0">
                <a:solidFill>
                  <a:schemeClr val="tx1"/>
                </a:solidFill>
                <a:cs typeface="+mn-cs"/>
              </a:rPr>
              <a:t> done.</a:t>
            </a:r>
          </a:p>
          <a:p>
            <a:pPr lvl="1" algn="l">
              <a:spcBef>
                <a:spcPts val="600"/>
              </a:spcBef>
              <a:buFont typeface="Arial" charset="0"/>
              <a:buChar char="–"/>
              <a:defRPr/>
            </a:pPr>
            <a:r>
              <a:rPr lang="es-ES" b="1" dirty="0">
                <a:solidFill>
                  <a:schemeClr val="tx1"/>
                </a:solidFill>
                <a:cs typeface="+mn-cs"/>
              </a:rPr>
              <a:t>A Training </a:t>
            </a:r>
            <a:r>
              <a:rPr lang="es-ES" b="1" dirty="0" err="1">
                <a:solidFill>
                  <a:schemeClr val="tx1"/>
                </a:solidFill>
                <a:cs typeface="+mn-cs"/>
              </a:rPr>
              <a:t>session</a:t>
            </a:r>
            <a:r>
              <a:rPr lang="es-ES" b="1" dirty="0">
                <a:solidFill>
                  <a:schemeClr val="tx1"/>
                </a:solidFill>
                <a:cs typeface="+mn-cs"/>
              </a:rPr>
              <a:t> </a:t>
            </a:r>
            <a:r>
              <a:rPr lang="es-ES" b="1" dirty="0" err="1" smtClean="0">
                <a:solidFill>
                  <a:schemeClr val="tx1"/>
                </a:solidFill>
                <a:cs typeface="+mn-cs"/>
              </a:rPr>
              <a:t>was</a:t>
            </a:r>
            <a:r>
              <a:rPr lang="es-ES" b="1" dirty="0" smtClean="0">
                <a:solidFill>
                  <a:schemeClr val="tx1"/>
                </a:solidFill>
                <a:cs typeface="+mn-cs"/>
              </a:rPr>
              <a:t> </a:t>
            </a:r>
            <a:r>
              <a:rPr lang="es-ES" b="1" dirty="0" err="1">
                <a:solidFill>
                  <a:schemeClr val="tx1"/>
                </a:solidFill>
                <a:cs typeface="+mn-cs"/>
              </a:rPr>
              <a:t>perfomed</a:t>
            </a:r>
            <a:r>
              <a:rPr lang="es-ES" b="1" dirty="0">
                <a:solidFill>
                  <a:schemeClr val="tx1"/>
                </a:solidFill>
                <a:cs typeface="+mn-cs"/>
              </a:rPr>
              <a:t> in </a:t>
            </a:r>
            <a:r>
              <a:rPr lang="es-ES" b="1" dirty="0" err="1">
                <a:solidFill>
                  <a:schemeClr val="tx1"/>
                </a:solidFill>
                <a:cs typeface="+mn-cs"/>
              </a:rPr>
              <a:t>Frascati</a:t>
            </a:r>
            <a:r>
              <a:rPr lang="es-ES" b="1" dirty="0">
                <a:solidFill>
                  <a:schemeClr val="tx1"/>
                </a:solidFill>
                <a:cs typeface="+mn-cs"/>
              </a:rPr>
              <a:t> (feb 2013)</a:t>
            </a:r>
            <a:endParaRPr lang="en-GB" b="1" dirty="0">
              <a:solidFill>
                <a:schemeClr val="tx1"/>
              </a:solidFill>
              <a:cs typeface="+mn-cs"/>
            </a:endParaRPr>
          </a:p>
          <a:p>
            <a:pPr lvl="1" algn="l">
              <a:spcBef>
                <a:spcPts val="600"/>
              </a:spcBef>
              <a:buFont typeface="Arial" charset="0"/>
              <a:buChar char="–"/>
              <a:defRPr/>
            </a:pPr>
            <a:r>
              <a:rPr lang="en-GB" b="1" dirty="0" smtClean="0">
                <a:solidFill>
                  <a:schemeClr val="tx1"/>
                </a:solidFill>
                <a:cs typeface="+mn-cs"/>
              </a:rPr>
              <a:t>A draft of a Guidelines for indicator construction created:</a:t>
            </a:r>
          </a:p>
          <a:p>
            <a:pPr lvl="2" algn="l">
              <a:spcBef>
                <a:spcPts val="600"/>
              </a:spcBef>
              <a:buFont typeface="Arial" charset="0"/>
              <a:buChar char="–"/>
              <a:defRPr/>
            </a:pPr>
            <a:r>
              <a:rPr lang="es-ES" sz="1600" b="1" dirty="0" err="1" smtClean="0">
                <a:solidFill>
                  <a:srgbClr val="003399"/>
                </a:solidFill>
                <a:cs typeface="+mn-cs"/>
              </a:rPr>
              <a:t>Format</a:t>
            </a:r>
            <a:r>
              <a:rPr lang="es-ES" sz="1600" b="1" dirty="0" smtClean="0">
                <a:solidFill>
                  <a:srgbClr val="003399"/>
                </a:solidFill>
                <a:cs typeface="+mn-cs"/>
              </a:rPr>
              <a:t> (</a:t>
            </a:r>
            <a:r>
              <a:rPr lang="es-ES" sz="1600" b="1" dirty="0" err="1" smtClean="0">
                <a:solidFill>
                  <a:srgbClr val="003399"/>
                </a:solidFill>
                <a:cs typeface="+mn-cs"/>
              </a:rPr>
              <a:t>geotiff</a:t>
            </a:r>
            <a:r>
              <a:rPr lang="es-ES" sz="1600" b="1" dirty="0" smtClean="0">
                <a:solidFill>
                  <a:srgbClr val="003399"/>
                </a:solidFill>
                <a:cs typeface="+mn-cs"/>
              </a:rPr>
              <a:t>), </a:t>
            </a:r>
            <a:r>
              <a:rPr lang="es-ES" sz="1600" b="1" dirty="0" err="1" smtClean="0">
                <a:solidFill>
                  <a:srgbClr val="003399"/>
                </a:solidFill>
                <a:cs typeface="+mn-cs"/>
              </a:rPr>
              <a:t>projection</a:t>
            </a:r>
            <a:r>
              <a:rPr lang="es-ES" sz="1600" b="1" dirty="0" smtClean="0">
                <a:solidFill>
                  <a:srgbClr val="003399"/>
                </a:solidFill>
                <a:cs typeface="+mn-cs"/>
              </a:rPr>
              <a:t>, </a:t>
            </a:r>
            <a:r>
              <a:rPr lang="es-ES" sz="1600" b="1" dirty="0" err="1" smtClean="0">
                <a:solidFill>
                  <a:srgbClr val="003399"/>
                </a:solidFill>
                <a:cs typeface="+mn-cs"/>
              </a:rPr>
              <a:t>legend</a:t>
            </a:r>
            <a:r>
              <a:rPr lang="es-ES" sz="1600" b="1" dirty="0" smtClean="0">
                <a:solidFill>
                  <a:srgbClr val="003399"/>
                </a:solidFill>
                <a:cs typeface="+mn-cs"/>
              </a:rPr>
              <a:t>.</a:t>
            </a:r>
            <a:endParaRPr lang="en-GB" sz="1600" b="1" dirty="0" smtClean="0">
              <a:solidFill>
                <a:srgbClr val="003399"/>
              </a:solidFill>
              <a:cs typeface="+mn-cs"/>
            </a:endParaRPr>
          </a:p>
          <a:p>
            <a:pPr lvl="2" algn="l">
              <a:spcBef>
                <a:spcPts val="600"/>
              </a:spcBef>
              <a:buFont typeface="Arial" charset="0"/>
              <a:buChar char="–"/>
              <a:defRPr/>
            </a:pPr>
            <a:r>
              <a:rPr lang="es-ES" sz="1600" b="1" dirty="0" smtClean="0">
                <a:solidFill>
                  <a:srgbClr val="003399"/>
                </a:solidFill>
                <a:cs typeface="+mn-cs"/>
              </a:rPr>
              <a:t>A </a:t>
            </a:r>
            <a:r>
              <a:rPr lang="es-ES" sz="1600" b="1" dirty="0" err="1" smtClean="0">
                <a:solidFill>
                  <a:srgbClr val="003399"/>
                </a:solidFill>
                <a:cs typeface="+mn-cs"/>
              </a:rPr>
              <a:t>template</a:t>
            </a:r>
            <a:r>
              <a:rPr lang="es-ES" sz="1600" b="1" dirty="0" smtClean="0">
                <a:solidFill>
                  <a:srgbClr val="003399"/>
                </a:solidFill>
                <a:cs typeface="+mn-cs"/>
              </a:rPr>
              <a:t> </a:t>
            </a:r>
            <a:r>
              <a:rPr lang="es-ES" sz="1600" b="1" dirty="0" err="1" smtClean="0">
                <a:solidFill>
                  <a:srgbClr val="003399"/>
                </a:solidFill>
                <a:cs typeface="+mn-cs"/>
              </a:rPr>
              <a:t>for</a:t>
            </a:r>
            <a:r>
              <a:rPr lang="es-ES" sz="1600" b="1" dirty="0" smtClean="0">
                <a:solidFill>
                  <a:srgbClr val="003399"/>
                </a:solidFill>
                <a:cs typeface="+mn-cs"/>
              </a:rPr>
              <a:t> </a:t>
            </a:r>
            <a:r>
              <a:rPr lang="es-ES" sz="1600" b="1" dirty="0" err="1" smtClean="0">
                <a:solidFill>
                  <a:srgbClr val="003399"/>
                </a:solidFill>
                <a:cs typeface="+mn-cs"/>
              </a:rPr>
              <a:t>metadata</a:t>
            </a:r>
            <a:r>
              <a:rPr lang="es-ES" sz="1600" b="1" dirty="0" smtClean="0">
                <a:solidFill>
                  <a:srgbClr val="003399"/>
                </a:solidFill>
                <a:cs typeface="+mn-cs"/>
              </a:rPr>
              <a:t> files </a:t>
            </a:r>
            <a:r>
              <a:rPr lang="es-ES" sz="1600" b="1" dirty="0" err="1" smtClean="0">
                <a:solidFill>
                  <a:srgbClr val="003399"/>
                </a:solidFill>
                <a:cs typeface="+mn-cs"/>
              </a:rPr>
              <a:t>created</a:t>
            </a:r>
            <a:endParaRPr lang="es-ES" sz="1600" b="1" dirty="0" smtClean="0">
              <a:solidFill>
                <a:srgbClr val="003399"/>
              </a:solidFill>
              <a:cs typeface="+mn-cs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7729538" y="6381750"/>
            <a:ext cx="12350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buClrTx/>
              <a:buFontTx/>
              <a:buNone/>
              <a:defRPr/>
            </a:pPr>
            <a:fld id="{FC513772-3B75-644F-BAE0-DE7F97A62574}" type="slidenum">
              <a:rPr lang="en-GB" sz="1200" smtClean="0">
                <a:solidFill>
                  <a:srgbClr val="898989"/>
                </a:solidFill>
              </a:rPr>
              <a:pPr algn="r" eaLnBrk="1" hangingPunct="1">
                <a:buClrTx/>
                <a:buFontTx/>
                <a:buNone/>
                <a:defRPr/>
              </a:pPr>
              <a:t>15</a:t>
            </a:fld>
            <a:endParaRPr lang="en-GB" sz="1200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7847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Marcador de número de diapositiva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4A3F9F-FD92-4871-9D01-FA07B934A036}" type="slidenum">
              <a:rPr lang="es-ES_tradnl" smtClean="0">
                <a:solidFill>
                  <a:schemeClr val="tx2"/>
                </a:solidFill>
                <a:latin typeface="Arial" charset="0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s-ES_tradnl" smtClean="0">
              <a:solidFill>
                <a:schemeClr val="tx2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74754" name="Rectangle 2"/>
          <p:cNvSpPr>
            <a:spLocks noGrp="1"/>
          </p:cNvSpPr>
          <p:nvPr>
            <p:ph type="body" idx="1"/>
          </p:nvPr>
        </p:nvSpPr>
        <p:spPr>
          <a:xfrm>
            <a:off x="1115615" y="1340768"/>
            <a:ext cx="7848997" cy="5185445"/>
          </a:xfrm>
        </p:spPr>
        <p:txBody>
          <a:bodyPr/>
          <a:lstStyle/>
          <a:p>
            <a:pPr marL="400050" algn="just">
              <a:buFont typeface="Arial"/>
              <a:buChar char="•"/>
              <a:defRPr/>
            </a:pPr>
            <a:r>
              <a:rPr lang="en-US" sz="2400" dirty="0" smtClean="0">
                <a:cs typeface="+mn-cs"/>
              </a:rPr>
              <a:t>It’s a key tool to support decision making </a:t>
            </a:r>
            <a:r>
              <a:rPr lang="en-US" sz="2400" dirty="0" smtClean="0">
                <a:cs typeface="+mn-cs"/>
              </a:rPr>
              <a:t>in MEDINA</a:t>
            </a:r>
            <a:endParaRPr lang="en-US" sz="2400" dirty="0" smtClean="0">
              <a:cs typeface="+mn-cs"/>
            </a:endParaRPr>
          </a:p>
          <a:p>
            <a:pPr algn="just">
              <a:buFont typeface="Arial"/>
              <a:buChar char="•"/>
              <a:defRPr/>
            </a:pPr>
            <a:r>
              <a:rPr lang="en-US" sz="2400" dirty="0" smtClean="0">
                <a:cs typeface="+mn-cs"/>
              </a:rPr>
              <a:t>It </a:t>
            </a:r>
            <a:r>
              <a:rPr lang="en-US" sz="2400" dirty="0" smtClean="0">
                <a:cs typeface="+mn-cs"/>
              </a:rPr>
              <a:t>allows the access to data in an effective way (non computer skills needed)</a:t>
            </a:r>
            <a:endParaRPr lang="en-GB" sz="2400" dirty="0" smtClean="0">
              <a:cs typeface="+mn-cs"/>
            </a:endParaRPr>
          </a:p>
          <a:p>
            <a:pPr algn="just">
              <a:buFont typeface="Arial"/>
              <a:buChar char="•"/>
              <a:defRPr/>
            </a:pPr>
            <a:r>
              <a:rPr lang="en-GB" sz="2400" dirty="0" smtClean="0">
                <a:cs typeface="+mn-cs"/>
              </a:rPr>
              <a:t>It will be the “real world” tool for </a:t>
            </a:r>
            <a:r>
              <a:rPr lang="en-GB" sz="2400" dirty="0" smtClean="0">
                <a:cs typeface="+mn-cs"/>
              </a:rPr>
              <a:t>Ecosystem monitoring: </a:t>
            </a:r>
            <a:r>
              <a:rPr lang="en-GB" sz="2400" dirty="0" smtClean="0">
                <a:cs typeface="+mn-cs"/>
              </a:rPr>
              <a:t>more </a:t>
            </a:r>
            <a:r>
              <a:rPr lang="en-GB" sz="2400" dirty="0" smtClean="0">
                <a:cs typeface="+mn-cs"/>
              </a:rPr>
              <a:t>comprehensive</a:t>
            </a:r>
          </a:p>
          <a:p>
            <a:pPr algn="just">
              <a:buFont typeface="Arial"/>
              <a:buChar char="•"/>
              <a:defRPr/>
            </a:pPr>
            <a:endParaRPr lang="en-GB" sz="2400" dirty="0" smtClean="0">
              <a:cs typeface="+mn-cs"/>
            </a:endParaRPr>
          </a:p>
          <a:p>
            <a:pPr marL="457200" lvl="1" indent="0" algn="just">
              <a:buFontTx/>
              <a:buNone/>
              <a:defRPr/>
            </a:pPr>
            <a:endParaRPr lang="es-ES" sz="1800" dirty="0">
              <a:cs typeface="+mn-cs"/>
            </a:endParaRPr>
          </a:p>
          <a:p>
            <a:pPr marL="457200" lvl="1" indent="0" algn="just">
              <a:buFontTx/>
              <a:buNone/>
              <a:defRPr/>
            </a:pPr>
            <a:endParaRPr lang="en-US" sz="1800" dirty="0" smtClean="0">
              <a:cs typeface="+mn-cs"/>
            </a:endParaRPr>
          </a:p>
          <a:p>
            <a:pPr algn="just">
              <a:buFont typeface="Arial"/>
              <a:buChar char="•"/>
              <a:defRPr/>
            </a:pPr>
            <a:r>
              <a:rPr lang="en-GB" sz="2400" dirty="0" smtClean="0">
                <a:cs typeface="+mn-cs"/>
              </a:rPr>
              <a:t>It needs the previous definition of </a:t>
            </a:r>
            <a:r>
              <a:rPr lang="en-GB" sz="2400" dirty="0" smtClean="0">
                <a:cs typeface="+mn-cs"/>
              </a:rPr>
              <a:t>MEDINA products</a:t>
            </a:r>
            <a:endParaRPr lang="en-GB" sz="2400" dirty="0"/>
          </a:p>
        </p:txBody>
      </p:sp>
      <p:sp>
        <p:nvSpPr>
          <p:cNvPr id="29699" name="Rectangle 3"/>
          <p:cNvSpPr>
            <a:spLocks/>
          </p:cNvSpPr>
          <p:nvPr/>
        </p:nvSpPr>
        <p:spPr bwMode="auto">
          <a:xfrm>
            <a:off x="342900" y="207963"/>
            <a:ext cx="83439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GB" sz="3200" b="1" dirty="0">
                <a:solidFill>
                  <a:schemeClr val="accent2"/>
                </a:solidFill>
              </a:rPr>
              <a:t>The </a:t>
            </a:r>
            <a:r>
              <a:rPr lang="en-GB" sz="3200" b="1" dirty="0" smtClean="0">
                <a:solidFill>
                  <a:schemeClr val="accent2"/>
                </a:solidFill>
              </a:rPr>
              <a:t>Atlas</a:t>
            </a:r>
            <a:endParaRPr lang="en-GB" sz="3200" b="1" dirty="0">
              <a:solidFill>
                <a:schemeClr val="accent2"/>
              </a:solidFill>
            </a:endParaRPr>
          </a:p>
        </p:txBody>
      </p:sp>
      <p:sp>
        <p:nvSpPr>
          <p:cNvPr id="2" name="1 Flecha abajo"/>
          <p:cNvSpPr/>
          <p:nvPr/>
        </p:nvSpPr>
        <p:spPr>
          <a:xfrm>
            <a:off x="4140200" y="3573512"/>
            <a:ext cx="1152525" cy="863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31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4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4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47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Marcador de contenido 4" descr="Captura de pantalla 2013-04-15 a las 09.45.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r="1466"/>
          <a:stretch>
            <a:fillRect/>
          </a:stretch>
        </p:blipFill>
        <p:spPr/>
      </p:pic>
      <p:sp>
        <p:nvSpPr>
          <p:cNvPr id="4" name="Marcador de fech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01/02/13</a:t>
            </a:r>
            <a:endParaRPr lang="it-IT"/>
          </a:p>
        </p:txBody>
      </p:sp>
      <p:pic>
        <p:nvPicPr>
          <p:cNvPr id="6" name="Imagen 5" descr="Captura de pantalla 2013-04-15 a las 09.43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6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Marcador de número de diapositiva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A4A3F9F-FD92-4871-9D01-FA07B934A036}" type="slidenum">
              <a:rPr lang="es-ES_tradnl" smtClean="0">
                <a:solidFill>
                  <a:schemeClr val="tx2"/>
                </a:solidFill>
                <a:latin typeface="Arial" charset="0"/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s-ES_tradnl" smtClean="0">
              <a:solidFill>
                <a:schemeClr val="tx2"/>
              </a:solidFill>
              <a:latin typeface="Arial" charset="0"/>
              <a:ea typeface="ＭＳ Ｐゴシック"/>
              <a:cs typeface="ＭＳ Ｐゴシック"/>
            </a:endParaRPr>
          </a:p>
        </p:txBody>
      </p:sp>
      <p:sp>
        <p:nvSpPr>
          <p:cNvPr id="29699" name="Rectangle 3"/>
          <p:cNvSpPr>
            <a:spLocks/>
          </p:cNvSpPr>
          <p:nvPr/>
        </p:nvSpPr>
        <p:spPr bwMode="auto">
          <a:xfrm>
            <a:off x="342900" y="207963"/>
            <a:ext cx="83439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en-GB" sz="3200" b="1" dirty="0">
                <a:solidFill>
                  <a:schemeClr val="accent2"/>
                </a:solidFill>
              </a:rPr>
              <a:t>The </a:t>
            </a:r>
            <a:r>
              <a:rPr lang="en-GB" sz="3200" b="1" dirty="0" smtClean="0">
                <a:solidFill>
                  <a:schemeClr val="accent2"/>
                </a:solidFill>
              </a:rPr>
              <a:t>Atlas</a:t>
            </a:r>
            <a:endParaRPr lang="en-GB" sz="3200" b="1" dirty="0">
              <a:solidFill>
                <a:schemeClr val="accent2"/>
              </a:solidFill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 bwMode="auto">
          <a:xfrm>
            <a:off x="899593" y="1484784"/>
            <a:ext cx="7992888" cy="444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s-ES" b="1" dirty="0" err="1" smtClean="0"/>
              <a:t>What</a:t>
            </a:r>
            <a:r>
              <a:rPr lang="es-ES" b="1" dirty="0" smtClean="0"/>
              <a:t> </a:t>
            </a:r>
            <a:r>
              <a:rPr lang="es-ES" b="1" dirty="0" err="1" smtClean="0"/>
              <a:t>we</a:t>
            </a:r>
            <a:r>
              <a:rPr lang="es-ES" b="1" dirty="0" smtClean="0"/>
              <a:t> </a:t>
            </a:r>
            <a:r>
              <a:rPr lang="es-ES" b="1" dirty="0" err="1" smtClean="0"/>
              <a:t>envisage</a:t>
            </a:r>
            <a:r>
              <a:rPr lang="es-ES" b="1" dirty="0" smtClean="0"/>
              <a:t> </a:t>
            </a:r>
            <a:r>
              <a:rPr lang="es-ES" b="1" dirty="0" err="1" smtClean="0"/>
              <a:t>for</a:t>
            </a:r>
            <a:r>
              <a:rPr lang="es-ES" b="1" dirty="0" smtClean="0"/>
              <a:t> Atlas</a:t>
            </a:r>
          </a:p>
          <a:p>
            <a:pPr marL="0" indent="0">
              <a:buFontTx/>
              <a:buNone/>
              <a:defRPr/>
            </a:pPr>
            <a:endParaRPr lang="es-ES" dirty="0" smtClean="0"/>
          </a:p>
          <a:p>
            <a:pPr>
              <a:defRPr/>
            </a:pPr>
            <a:r>
              <a:rPr lang="en-US" sz="2400" dirty="0" smtClean="0"/>
              <a:t>1) An online tool that combines interactive maps with text and images, organized in different sections or topics. </a:t>
            </a:r>
          </a:p>
          <a:p>
            <a:pPr>
              <a:defRPr/>
            </a:pP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2) The tool should make possible for a user to create and modify those sections and its contents, from an administration interface, without requiring any programming skills.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24671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/>
                <a:cs typeface="ＭＳ Ｐゴシック"/>
              </a:rPr>
              <a:t>Using the </a:t>
            </a:r>
            <a:r>
              <a:rPr lang="en-GB" dirty="0" smtClean="0">
                <a:ea typeface="ＭＳ Ｐゴシック"/>
                <a:cs typeface="ＭＳ Ｐゴシック"/>
              </a:rPr>
              <a:t>Atlas</a:t>
            </a:r>
            <a:endParaRPr lang="en-GB" dirty="0" smtClean="0">
              <a:ea typeface="ＭＳ Ｐゴシック"/>
              <a:cs typeface="ＭＳ Ｐゴシック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872" y="1125538"/>
            <a:ext cx="6553200" cy="4589462"/>
          </a:xfrm>
        </p:spPr>
        <p:txBody>
          <a:bodyPr/>
          <a:lstStyle/>
          <a:p>
            <a:pPr>
              <a:defRPr/>
            </a:pPr>
            <a:r>
              <a:rPr lang="en-GB" sz="2400" dirty="0" smtClean="0"/>
              <a:t>Different user profiles will be defined:</a:t>
            </a:r>
          </a:p>
          <a:p>
            <a:pPr marL="0" indent="0">
              <a:buFontTx/>
              <a:buNone/>
              <a:defRPr/>
            </a:pPr>
            <a:endParaRPr lang="en-GB" sz="1400" dirty="0" smtClean="0"/>
          </a:p>
          <a:p>
            <a:pPr lvl="1">
              <a:defRPr/>
            </a:pPr>
            <a:r>
              <a:rPr lang="en-GB" sz="1800" b="1" dirty="0" smtClean="0">
                <a:cs typeface="+mn-cs"/>
              </a:rPr>
              <a:t>Editor user: </a:t>
            </a:r>
            <a:r>
              <a:rPr lang="en-GB" sz="1800" dirty="0" smtClean="0">
                <a:cs typeface="+mn-cs"/>
              </a:rPr>
              <a:t>edits and prepares the main maps, legends and descriptive texts fro each atlas content (factsheet). </a:t>
            </a:r>
            <a:r>
              <a:rPr lang="en-GB" sz="1800" dirty="0" smtClean="0">
                <a:cs typeface="+mn-cs"/>
              </a:rPr>
              <a:t>WP3 </a:t>
            </a:r>
            <a:r>
              <a:rPr lang="en-GB" sz="1800" dirty="0" smtClean="0">
                <a:cs typeface="+mn-cs"/>
              </a:rPr>
              <a:t>will lead this task.</a:t>
            </a:r>
          </a:p>
          <a:p>
            <a:pPr marL="457200" lvl="1" indent="0">
              <a:buFontTx/>
              <a:buNone/>
              <a:defRPr/>
            </a:pPr>
            <a:endParaRPr lang="en-GB" dirty="0" smtClean="0">
              <a:cs typeface="+mn-cs"/>
            </a:endParaRPr>
          </a:p>
          <a:p>
            <a:pPr lvl="1">
              <a:defRPr/>
            </a:pPr>
            <a:r>
              <a:rPr lang="en-GB" sz="1800" b="1" dirty="0" smtClean="0">
                <a:cs typeface="+mn-cs"/>
              </a:rPr>
              <a:t>Partner user: </a:t>
            </a:r>
            <a:r>
              <a:rPr lang="en-GB" sz="1800" dirty="0" smtClean="0">
                <a:cs typeface="+mn-cs"/>
              </a:rPr>
              <a:t>create new services (layers) from local data or modify factsheets. Local </a:t>
            </a:r>
            <a:r>
              <a:rPr lang="en-GB" sz="1800" dirty="0" err="1" smtClean="0">
                <a:cs typeface="+mn-cs"/>
              </a:rPr>
              <a:t>geonodes</a:t>
            </a:r>
            <a:r>
              <a:rPr lang="en-GB" sz="1800" dirty="0" smtClean="0">
                <a:cs typeface="+mn-cs"/>
              </a:rPr>
              <a:t> developers, some </a:t>
            </a:r>
            <a:r>
              <a:rPr lang="en-GB" sz="1800" dirty="0" smtClean="0">
                <a:cs typeface="+mn-cs"/>
              </a:rPr>
              <a:t>partners and </a:t>
            </a:r>
            <a:r>
              <a:rPr lang="en-GB" sz="1800" dirty="0" smtClean="0">
                <a:cs typeface="+mn-cs"/>
              </a:rPr>
              <a:t>indicators builders are responsible for this task. </a:t>
            </a:r>
          </a:p>
          <a:p>
            <a:pPr lvl="1">
              <a:defRPr/>
            </a:pPr>
            <a:endParaRPr lang="en-GB" dirty="0" smtClean="0">
              <a:cs typeface="+mn-cs"/>
            </a:endParaRPr>
          </a:p>
          <a:p>
            <a:pPr lvl="1">
              <a:defRPr/>
            </a:pPr>
            <a:r>
              <a:rPr lang="en-GB" sz="1800" b="1" dirty="0" smtClean="0">
                <a:cs typeface="+mn-cs"/>
              </a:rPr>
              <a:t>General user: </a:t>
            </a:r>
            <a:r>
              <a:rPr lang="en-GB" sz="1800" dirty="0" smtClean="0">
                <a:cs typeface="+mn-cs"/>
              </a:rPr>
              <a:t>visualise atlas outputs (maps, factsheets), customize the display of maps from pre-defined cartographic products. Consortium partners, end-users and general public.</a:t>
            </a:r>
            <a:endParaRPr lang="en-GB" sz="1800" dirty="0">
              <a:cs typeface="+mn-cs"/>
            </a:endParaRPr>
          </a:p>
        </p:txBody>
      </p:sp>
      <p:sp>
        <p:nvSpPr>
          <p:cNvPr id="38915" name="3 Marcador de número de diapositiva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73B4B8-7D2F-43B0-A134-AB85304A4F86}" type="slidenum">
              <a:rPr lang="en-GB" smtClean="0">
                <a:latin typeface="Helvetica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 smtClean="0">
              <a:latin typeface="Helvetica"/>
            </a:endParaRPr>
          </a:p>
        </p:txBody>
      </p:sp>
      <p:pic>
        <p:nvPicPr>
          <p:cNvPr id="38916" name="Picture 2" descr="http://i.msdn.microsoft.com/dynimg/IC218208.gif"/>
          <p:cNvPicPr>
            <a:picLocks noChangeAspect="1" noChangeArrowheads="1"/>
          </p:cNvPicPr>
          <p:nvPr/>
        </p:nvPicPr>
        <p:blipFill>
          <a:blip r:embed="rId2"/>
          <a:srcRect l="3169" t="72603" r="79201" b="6235"/>
          <a:stretch>
            <a:fillRect/>
          </a:stretch>
        </p:blipFill>
        <p:spPr bwMode="auto">
          <a:xfrm>
            <a:off x="7885434" y="3357563"/>
            <a:ext cx="9350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2" descr="http://i.msdn.microsoft.com/dynimg/IC218208.gif"/>
          <p:cNvPicPr>
            <a:picLocks noChangeAspect="1" noChangeArrowheads="1"/>
          </p:cNvPicPr>
          <p:nvPr/>
        </p:nvPicPr>
        <p:blipFill>
          <a:blip r:embed="rId2"/>
          <a:srcRect l="3169" t="21133" r="79201" b="55646"/>
          <a:stretch>
            <a:fillRect/>
          </a:stretch>
        </p:blipFill>
        <p:spPr bwMode="auto">
          <a:xfrm>
            <a:off x="7885434" y="1700213"/>
            <a:ext cx="93503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2" descr="http://i.msdn.microsoft.com/dynimg/IC218208.gif"/>
          <p:cNvPicPr>
            <a:picLocks noChangeAspect="1" noChangeArrowheads="1"/>
          </p:cNvPicPr>
          <p:nvPr/>
        </p:nvPicPr>
        <p:blipFill>
          <a:blip r:embed="rId2"/>
          <a:srcRect l="3169" t="47147" r="79201" b="31702"/>
          <a:stretch>
            <a:fillRect/>
          </a:stretch>
        </p:blipFill>
        <p:spPr bwMode="auto">
          <a:xfrm>
            <a:off x="7885434" y="5024438"/>
            <a:ext cx="9350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7832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01/02/13</a:t>
            </a:r>
            <a:endParaRPr lang="it-IT"/>
          </a:p>
        </p:txBody>
      </p:sp>
      <p:sp>
        <p:nvSpPr>
          <p:cNvPr id="3" name="CuadroTexto 2"/>
          <p:cNvSpPr txBox="1"/>
          <p:nvPr/>
        </p:nvSpPr>
        <p:spPr>
          <a:xfrm>
            <a:off x="1126882" y="1700808"/>
            <a:ext cx="7045518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GB" sz="2400" dirty="0" smtClean="0">
                <a:solidFill>
                  <a:srgbClr val="2D2DB9"/>
                </a:solidFill>
              </a:rPr>
              <a:t>The project: goals and main issues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GB" sz="2400" dirty="0" smtClean="0">
                <a:solidFill>
                  <a:srgbClr val="2D2DB9"/>
                </a:solidFill>
              </a:rPr>
              <a:t>The </a:t>
            </a:r>
            <a:r>
              <a:rPr lang="en-GB" sz="2400" dirty="0" smtClean="0">
                <a:solidFill>
                  <a:srgbClr val="2D2DB9"/>
                </a:solidFill>
              </a:rPr>
              <a:t>Medina E-Infrastructure and its components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GB" sz="2400" dirty="0" err="1" smtClean="0">
                <a:solidFill>
                  <a:srgbClr val="2D2DB9"/>
                </a:solidFill>
              </a:rPr>
              <a:t>Challeges</a:t>
            </a:r>
            <a:r>
              <a:rPr lang="en-GB" sz="2400" dirty="0" smtClean="0">
                <a:solidFill>
                  <a:srgbClr val="2D2DB9"/>
                </a:solidFill>
              </a:rPr>
              <a:t> and Opportunities</a:t>
            </a:r>
            <a:endParaRPr lang="en-GB" sz="2400" dirty="0" smtClean="0">
              <a:solidFill>
                <a:srgbClr val="2D2DB9"/>
              </a:solidFill>
            </a:endParaRP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59065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>
                <a:ea typeface="ＭＳ Ｐゴシック"/>
                <a:cs typeface="ＭＳ Ｐゴシック"/>
              </a:rPr>
              <a:t>The</a:t>
            </a:r>
            <a:r>
              <a:rPr lang="es-ES" dirty="0" smtClean="0">
                <a:ea typeface="ＭＳ Ｐゴシック"/>
                <a:cs typeface="ＭＳ Ｐゴシック"/>
              </a:rPr>
              <a:t> </a:t>
            </a:r>
            <a:r>
              <a:rPr lang="es-ES" dirty="0" smtClean="0">
                <a:ea typeface="ＭＳ Ｐゴシック"/>
                <a:cs typeface="ＭＳ Ｐゴシック"/>
              </a:rPr>
              <a:t>Atlas</a:t>
            </a:r>
            <a:endParaRPr lang="en-GB" dirty="0" smtClean="0">
              <a:ea typeface="ＭＳ Ｐゴシック"/>
              <a:cs typeface="ＭＳ Ｐゴシック"/>
            </a:endParaRPr>
          </a:p>
        </p:txBody>
      </p:sp>
      <p:sp>
        <p:nvSpPr>
          <p:cNvPr id="31746" name="2 Marcador de contenido"/>
          <p:cNvSpPr>
            <a:spLocks noGrp="1"/>
          </p:cNvSpPr>
          <p:nvPr>
            <p:ph idx="1"/>
          </p:nvPr>
        </p:nvSpPr>
        <p:spPr>
          <a:xfrm>
            <a:off x="1187624" y="1196753"/>
            <a:ext cx="7499176" cy="4518248"/>
          </a:xfrm>
        </p:spPr>
        <p:txBody>
          <a:bodyPr/>
          <a:lstStyle/>
          <a:p>
            <a:r>
              <a:rPr lang="es-ES" sz="2400" dirty="0" err="1" smtClean="0">
                <a:ea typeface="ＭＳ Ｐゴシック"/>
                <a:cs typeface="ＭＳ Ｐゴシック"/>
              </a:rPr>
              <a:t>It</a:t>
            </a:r>
            <a:r>
              <a:rPr lang="es-ES" sz="2400" dirty="0" smtClean="0">
                <a:ea typeface="ＭＳ Ｐゴシック"/>
                <a:cs typeface="ＭＳ Ｐゴシック"/>
              </a:rPr>
              <a:t> </a:t>
            </a:r>
            <a:r>
              <a:rPr lang="es-ES" sz="2400" dirty="0" err="1" smtClean="0">
                <a:ea typeface="ＭＳ Ｐゴシック"/>
                <a:cs typeface="ＭＳ Ｐゴシック"/>
              </a:rPr>
              <a:t>will</a:t>
            </a:r>
            <a:r>
              <a:rPr lang="es-ES" sz="2400" dirty="0" smtClean="0">
                <a:ea typeface="ＭＳ Ｐゴシック"/>
                <a:cs typeface="ＭＳ Ｐゴシック"/>
              </a:rPr>
              <a:t> </a:t>
            </a:r>
            <a:r>
              <a:rPr lang="es-ES" sz="2400" dirty="0" err="1" smtClean="0">
                <a:ea typeface="ＭＳ Ｐゴシック"/>
                <a:cs typeface="ＭＳ Ｐゴシック"/>
              </a:rPr>
              <a:t>follow</a:t>
            </a:r>
            <a:r>
              <a:rPr lang="es-ES" sz="2400" dirty="0" smtClean="0">
                <a:ea typeface="ＭＳ Ｐゴシック"/>
                <a:cs typeface="ＭＳ Ｐゴシック"/>
              </a:rPr>
              <a:t> </a:t>
            </a:r>
            <a:r>
              <a:rPr lang="es-ES" sz="2400" dirty="0" err="1" smtClean="0">
                <a:ea typeface="ＭＳ Ｐゴシック"/>
                <a:cs typeface="ＭＳ Ｐゴシック"/>
              </a:rPr>
              <a:t>other</a:t>
            </a:r>
            <a:r>
              <a:rPr lang="es-ES" sz="2400" dirty="0" smtClean="0">
                <a:ea typeface="ＭＳ Ｐゴシック"/>
                <a:cs typeface="ＭＳ Ｐゴシック"/>
              </a:rPr>
              <a:t> </a:t>
            </a:r>
            <a:r>
              <a:rPr lang="es-ES" sz="2400" dirty="0" err="1" smtClean="0">
                <a:ea typeface="ＭＳ Ｐゴシック"/>
                <a:cs typeface="ＭＳ Ｐゴシック"/>
              </a:rPr>
              <a:t>international</a:t>
            </a:r>
            <a:r>
              <a:rPr lang="es-ES" sz="2400" dirty="0" smtClean="0">
                <a:ea typeface="ＭＳ Ｐゴシック"/>
                <a:cs typeface="ＭＳ Ｐゴシック"/>
              </a:rPr>
              <a:t> </a:t>
            </a:r>
            <a:r>
              <a:rPr lang="es-ES" sz="2400" dirty="0" err="1" smtClean="0">
                <a:ea typeface="ＭＳ Ｐゴシック"/>
                <a:cs typeface="ＭＳ Ｐゴシック"/>
              </a:rPr>
              <a:t>initiatives</a:t>
            </a:r>
            <a:r>
              <a:rPr lang="es-ES" sz="2400" dirty="0" smtClean="0">
                <a:ea typeface="ＭＳ Ｐゴシック"/>
                <a:cs typeface="ＭＳ Ｐゴシック"/>
              </a:rPr>
              <a:t> in </a:t>
            </a:r>
            <a:r>
              <a:rPr lang="es-ES" sz="2400" dirty="0" err="1" smtClean="0">
                <a:ea typeface="ＭＳ Ｐゴシック"/>
                <a:cs typeface="ＭＳ Ｐゴシック"/>
              </a:rPr>
              <a:t>the</a:t>
            </a:r>
            <a:r>
              <a:rPr lang="es-ES" sz="2400" dirty="0" smtClean="0">
                <a:ea typeface="ＭＳ Ｐゴシック"/>
                <a:cs typeface="ＭＳ Ｐゴシック"/>
              </a:rPr>
              <a:t> </a:t>
            </a:r>
            <a:r>
              <a:rPr lang="es-ES" sz="2400" dirty="0" err="1" smtClean="0">
                <a:ea typeface="ＭＳ Ｐゴシック"/>
                <a:cs typeface="ＭＳ Ｐゴシック"/>
              </a:rPr>
              <a:t>field</a:t>
            </a:r>
            <a:r>
              <a:rPr lang="es-ES" sz="2400" dirty="0" smtClean="0">
                <a:ea typeface="ＭＳ Ｐゴシック"/>
                <a:cs typeface="ＭＳ Ｐゴシック"/>
              </a:rPr>
              <a:t> </a:t>
            </a:r>
            <a:r>
              <a:rPr lang="es-ES" sz="2400" dirty="0" err="1" smtClean="0">
                <a:ea typeface="ＭＳ Ｐゴシック"/>
                <a:cs typeface="ＭＳ Ｐゴシック"/>
              </a:rPr>
              <a:t>such</a:t>
            </a:r>
            <a:r>
              <a:rPr lang="es-ES" sz="2400" dirty="0" smtClean="0">
                <a:ea typeface="ＭＳ Ｐゴシック"/>
                <a:cs typeface="ＭＳ Ｐゴシック"/>
              </a:rPr>
              <a:t> as </a:t>
            </a:r>
            <a:r>
              <a:rPr lang="es-ES" sz="2400" dirty="0" err="1" smtClean="0">
                <a:ea typeface="ＭＳ Ｐゴシック"/>
                <a:cs typeface="ＭＳ Ｐゴシック"/>
              </a:rPr>
              <a:t>the</a:t>
            </a:r>
            <a:r>
              <a:rPr lang="es-ES" sz="2400" dirty="0" smtClean="0">
                <a:ea typeface="ＭＳ Ｐゴシック"/>
                <a:cs typeface="ＭＳ Ｐゴシック"/>
              </a:rPr>
              <a:t> </a:t>
            </a:r>
            <a:r>
              <a:rPr lang="es-ES" sz="2400" dirty="0" smtClean="0">
                <a:solidFill>
                  <a:srgbClr val="3366FF"/>
                </a:solidFill>
                <a:ea typeface="ＭＳ Ｐゴシック"/>
                <a:cs typeface="ＭＳ Ｐゴシック"/>
              </a:rPr>
              <a:t>I</a:t>
            </a:r>
            <a:r>
              <a:rPr lang="es-ES" sz="2400" dirty="0" smtClean="0">
                <a:ea typeface="ＭＳ Ｐゴシック"/>
                <a:cs typeface="ＭＳ Ｐゴシック"/>
              </a:rPr>
              <a:t>nternational </a:t>
            </a:r>
            <a:r>
              <a:rPr lang="es-ES" sz="2400" dirty="0" err="1" smtClean="0">
                <a:solidFill>
                  <a:srgbClr val="3366FF"/>
                </a:solidFill>
                <a:ea typeface="ＭＳ Ｐゴシック"/>
                <a:cs typeface="ＭＳ Ｐゴシック"/>
              </a:rPr>
              <a:t>C</a:t>
            </a:r>
            <a:r>
              <a:rPr lang="es-ES" sz="2400" dirty="0" err="1" smtClean="0">
                <a:ea typeface="ＭＳ Ｐゴシック"/>
                <a:cs typeface="ＭＳ Ｐゴシック"/>
              </a:rPr>
              <a:t>oastal</a:t>
            </a:r>
            <a:r>
              <a:rPr lang="es-ES" sz="2400" dirty="0" smtClean="0">
                <a:ea typeface="ＭＳ Ｐゴシック"/>
                <a:cs typeface="ＭＳ Ｐゴシック"/>
              </a:rPr>
              <a:t> </a:t>
            </a:r>
            <a:r>
              <a:rPr lang="es-ES" sz="2400" dirty="0" smtClean="0">
                <a:solidFill>
                  <a:srgbClr val="3366FF"/>
                </a:solidFill>
                <a:ea typeface="ＭＳ Ｐゴシック"/>
                <a:cs typeface="ＭＳ Ｐゴシック"/>
              </a:rPr>
              <a:t>A</a:t>
            </a:r>
            <a:r>
              <a:rPr lang="es-ES" sz="2400" dirty="0" smtClean="0">
                <a:ea typeface="ＭＳ Ｐゴシック"/>
                <a:cs typeface="ＭＳ Ｐゴシック"/>
              </a:rPr>
              <a:t>tlas </a:t>
            </a:r>
            <a:r>
              <a:rPr lang="es-ES" sz="2400" dirty="0" smtClean="0">
                <a:solidFill>
                  <a:srgbClr val="3366FF"/>
                </a:solidFill>
                <a:ea typeface="ＭＳ Ｐゴシック"/>
                <a:cs typeface="ＭＳ Ｐゴシック"/>
              </a:rPr>
              <a:t>N</a:t>
            </a:r>
            <a:r>
              <a:rPr lang="es-ES" sz="2400" dirty="0" smtClean="0">
                <a:ea typeface="ＭＳ Ｐゴシック"/>
                <a:cs typeface="ＭＳ Ｐゴシック"/>
              </a:rPr>
              <a:t>etwork</a:t>
            </a:r>
            <a:endParaRPr lang="es-ES" dirty="0" smtClean="0">
              <a:ea typeface="ＭＳ Ｐゴシック"/>
              <a:cs typeface="ＭＳ Ｐゴシック"/>
            </a:endParaRPr>
          </a:p>
          <a:p>
            <a:endParaRPr lang="en-GB" dirty="0" smtClean="0">
              <a:ea typeface="ＭＳ Ｐゴシック"/>
              <a:cs typeface="ＭＳ Ｐゴシック"/>
            </a:endParaRPr>
          </a:p>
        </p:txBody>
      </p:sp>
      <p:sp>
        <p:nvSpPr>
          <p:cNvPr id="31747" name="3 Marcador de número de diapositiva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7E8E59-5A2D-418D-B823-3BAE799324B8}" type="slidenum">
              <a:rPr lang="es-ES_tradnl" smtClean="0">
                <a:latin typeface="Helvetica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s-ES_tradnl" smtClean="0">
              <a:latin typeface="Helvetica"/>
            </a:endParaRPr>
          </a:p>
        </p:txBody>
      </p:sp>
      <p:grpSp>
        <p:nvGrpSpPr>
          <p:cNvPr id="31748" name="38 Grupo"/>
          <p:cNvGrpSpPr>
            <a:grpSpLocks/>
          </p:cNvGrpSpPr>
          <p:nvPr/>
        </p:nvGrpSpPr>
        <p:grpSpPr bwMode="auto">
          <a:xfrm>
            <a:off x="522288" y="2070100"/>
            <a:ext cx="8604250" cy="4549775"/>
            <a:chOff x="251520" y="1338703"/>
            <a:chExt cx="8892480" cy="5323934"/>
          </a:xfrm>
        </p:grpSpPr>
        <p:sp>
          <p:nvSpPr>
            <p:cNvPr id="31749" name="3 Marcador de pie de página"/>
            <p:cNvSpPr txBox="1">
              <a:spLocks/>
            </p:cNvSpPr>
            <p:nvPr/>
          </p:nvSpPr>
          <p:spPr bwMode="auto">
            <a:xfrm>
              <a:off x="2195736" y="5661248"/>
              <a:ext cx="6400800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b"/>
            <a:lstStyle/>
            <a:p>
              <a:pPr algn="r"/>
              <a:r>
                <a:rPr lang="es-ES_tradnl" sz="800">
                  <a:solidFill>
                    <a:srgbClr val="A59C94"/>
                  </a:solidFill>
                  <a:latin typeface="Helvetica"/>
                </a:rPr>
                <a:t>Title of presentation – YYYY.MM.DD</a:t>
              </a:r>
            </a:p>
            <a:p>
              <a:pPr algn="r"/>
              <a:r>
                <a:rPr lang="es-ES_tradnl" sz="800">
                  <a:solidFill>
                    <a:srgbClr val="A59C94"/>
                  </a:solidFill>
                  <a:latin typeface="Helvetica"/>
                </a:rPr>
                <a:t>Author / Partner Code (Country)</a:t>
              </a:r>
            </a:p>
          </p:txBody>
        </p:sp>
        <p:sp>
          <p:nvSpPr>
            <p:cNvPr id="31750" name="4 Marcador de número de diapositiva"/>
            <p:cNvSpPr txBox="1">
              <a:spLocks/>
            </p:cNvSpPr>
            <p:nvPr/>
          </p:nvSpPr>
          <p:spPr bwMode="auto">
            <a:xfrm>
              <a:off x="8686800" y="6230938"/>
              <a:ext cx="457200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0" rIns="0" bIns="0" anchor="b"/>
            <a:lstStyle/>
            <a:p>
              <a:fld id="{3AD7A4BC-2F24-402D-8C7D-7BCB0E91F4F5}" type="slidenum">
                <a:rPr lang="es-ES_tradnl" sz="1000" b="1">
                  <a:solidFill>
                    <a:srgbClr val="003296"/>
                  </a:solidFill>
                  <a:latin typeface="Helvetica"/>
                </a:rPr>
                <a:pPr/>
                <a:t>20</a:t>
              </a:fld>
              <a:endParaRPr lang="es-ES_tradnl" sz="1000" b="1">
                <a:solidFill>
                  <a:srgbClr val="003296"/>
                </a:solidFill>
                <a:latin typeface="Helvetica"/>
              </a:endParaRPr>
            </a:p>
          </p:txBody>
        </p:sp>
        <p:pic>
          <p:nvPicPr>
            <p:cNvPr id="31751" name="Imatge 1" descr="http://dusk.geo.orst.edu/ICAN_EEA/Members/odinafricalogo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1520" y="1556792"/>
              <a:ext cx="1146175" cy="76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2" name="Imatge 2" descr="http://dusk.geo.orst.edu/ICAN_EEA/Members/amis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28470" y="2191191"/>
              <a:ext cx="1671638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3" name="Imatge 3" descr="http://dusk.geo.orst.edu/ICAN_EEA/Members/alaska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7544" y="2492896"/>
              <a:ext cx="1262063" cy="436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4" name="Imatge 4" descr="http://dusk.geo.orst.edu/ICAN_EEA/Members/lagoon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6732" y="3212976"/>
              <a:ext cx="1412875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5" name="Imatge 5" descr="http://dusk.geo.orst.edu/ICAN_EEA/Members/kustatlas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351410" y="2630363"/>
              <a:ext cx="784225" cy="784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6" name="Imatge 6" descr="http://dusk.geo.orst.edu/ICAN_EEA/Members/crims_bc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639372" y="2389709"/>
              <a:ext cx="1384300" cy="53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7" name="Imatge 7" descr="http://dusk.geo.orst.edu/ICAN_EEA/Members/cca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923928" y="3022475"/>
              <a:ext cx="2286000" cy="341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8" name="Imatge 8" descr="http://dusk.geo.orst.edu/ICAN_EEA/Members/cma.jp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355957" y="3712106"/>
              <a:ext cx="1139825" cy="83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9" name="Imatge 9" descr="http://dusk.geo.orst.edu/ICAN_EEA/Members/andalusia.jp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743523" y="4149080"/>
              <a:ext cx="1262063" cy="382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0" name="Imatge 10" descr="http://dusk.geo.orst.edu/ICAN_EEA/Members/uniatmos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071426" y="4139555"/>
              <a:ext cx="647700" cy="784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1" name="Imatge 11" descr="http://dusk.geo.orst.edu/ICAN_EEA/Members/emis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241553" y="2049416"/>
              <a:ext cx="1671638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2" name="Imatge 12" descr="http://dusk.geo.orst.edu/ICAN_EEA/Members/maratlas.jp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75766" y="5301208"/>
              <a:ext cx="1924050" cy="30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3" name="Imatge 13" descr="http://dusk.geo.orst.edu/ICAN_EEA/Members/glc.jp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2987824" y="5352008"/>
              <a:ext cx="1501775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4" name="Imatge 14" descr="http://dusk.geo.orst.edu/ICAN_EEA/Members/helcom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7039614" y="3059781"/>
              <a:ext cx="709613" cy="709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5" name="Imatge 15" descr="http://dusk.geo.orst.edu/ICAN_EEA/Members/magic.jpg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7155502" y="4267557"/>
              <a:ext cx="1187450" cy="436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6" name="Imatge 16" descr="http://dusk.geo.orst.edu/ICAN_EEA/MI-logo-Colour_web.jpg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6548291" y="4750310"/>
              <a:ext cx="1903413" cy="477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7" name="Imatge 17" descr="http://dusk.geo.orst.edu/ICAN_EEA/Members/mida.jpg"/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5241553" y="5451537"/>
              <a:ext cx="968375" cy="73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8" name="Imatge 18" descr="http://dusk.geo.orst.edu/ICAN_EEA/Members/MarineMap.jpg"/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7499997" y="1338703"/>
              <a:ext cx="1282700" cy="85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69" name="Imatge 19" descr="http://ican.science.oregonstate.edu/files/ican/webform/coastalatlas2.jpg"/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7499998" y="5482183"/>
              <a:ext cx="1063625" cy="73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70" name="Imatge 20" descr="http://dusk.geo.orst.edu/ICAN_EEA/Members/noaa.jpg"/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2495782" y="6021287"/>
              <a:ext cx="68262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71" name="Imatge 21" descr="http://dusk.geo.orst.edu/ICAN_EEA/Members/noaa_doi.jpg"/>
            <p:cNvPicPr>
              <a:picLocks noChangeAspect="1" noChangeArrowheads="1"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3485361" y="1440904"/>
              <a:ext cx="1104900" cy="573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72" name="Imatge 22" descr="http://dusk.geo.orst.edu/ICAN_EEA/Members/nccohaz.jpg"/>
            <p:cNvPicPr>
              <a:picLocks noChangeAspect="1" noChangeArrowheads="1"/>
            </p:cNvPicPr>
            <p:nvPr/>
          </p:nvPicPr>
          <p:blipFill>
            <a:blip r:embed="rId23"/>
            <a:srcRect/>
            <a:stretch>
              <a:fillRect/>
            </a:stretch>
          </p:blipFill>
          <p:spPr bwMode="auto">
            <a:xfrm>
              <a:off x="1828470" y="1556792"/>
              <a:ext cx="13922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73" name="Imatge 23" descr="http://dusk.geo.orst.edu/ICAN_EEA/Members/nanoos.jpg"/>
            <p:cNvPicPr>
              <a:picLocks noChangeAspect="1" noChangeArrowheads="1"/>
            </p:cNvPicPr>
            <p:nvPr/>
          </p:nvPicPr>
          <p:blipFill>
            <a:blip r:embed="rId24"/>
            <a:srcRect/>
            <a:stretch>
              <a:fillRect/>
            </a:stretch>
          </p:blipFill>
          <p:spPr bwMode="auto">
            <a:xfrm>
              <a:off x="8093722" y="2447801"/>
              <a:ext cx="688975" cy="765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74" name="Imatge 24" descr="http://dusk.geo.orst.edu/ICAN_EEA/Members/ohio.jpg"/>
            <p:cNvPicPr>
              <a:picLocks noChangeAspect="1" noChangeArrowheads="1"/>
            </p:cNvPicPr>
            <p:nvPr/>
          </p:nvPicPr>
          <p:blipFill>
            <a:blip r:embed="rId25"/>
            <a:srcRect/>
            <a:stretch>
              <a:fillRect/>
            </a:stretch>
          </p:blipFill>
          <p:spPr bwMode="auto">
            <a:xfrm>
              <a:off x="6537972" y="3927212"/>
              <a:ext cx="2244725" cy="204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75" name="Imatge 25" descr="http://dusk.geo.orst.edu/ICAN_EEA/Members/oca.jpg"/>
            <p:cNvPicPr>
              <a:picLocks noChangeAspect="1" noChangeArrowheads="1"/>
            </p:cNvPicPr>
            <p:nvPr/>
          </p:nvPicPr>
          <p:blipFill>
            <a:blip r:embed="rId26"/>
            <a:srcRect/>
            <a:stretch>
              <a:fillRect/>
            </a:stretch>
          </p:blipFill>
          <p:spPr bwMode="auto">
            <a:xfrm>
              <a:off x="5045435" y="1491897"/>
              <a:ext cx="2244725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76" name="Imatge 26" descr="http://dusk.geo.orst.edu/ICAN_EEA/Members/nce.jpg"/>
            <p:cNvPicPr>
              <a:picLocks noChangeAspect="1" noChangeArrowheads="1"/>
            </p:cNvPicPr>
            <p:nvPr/>
          </p:nvPicPr>
          <p:blipFill>
            <a:blip r:embed="rId27"/>
            <a:srcRect/>
            <a:stretch>
              <a:fillRect/>
            </a:stretch>
          </p:blipFill>
          <p:spPr bwMode="auto">
            <a:xfrm>
              <a:off x="5947726" y="2377008"/>
              <a:ext cx="1330325" cy="668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77" name="Imatge 27" descr="http://dusk.geo.orst.edu/ICAN_EEA/Members/bcatlases.jpg"/>
            <p:cNvPicPr>
              <a:picLocks noChangeAspect="1" noChangeArrowheads="1"/>
            </p:cNvPicPr>
            <p:nvPr/>
          </p:nvPicPr>
          <p:blipFill>
            <a:blip r:embed="rId28"/>
            <a:srcRect/>
            <a:stretch>
              <a:fillRect/>
            </a:stretch>
          </p:blipFill>
          <p:spPr bwMode="auto">
            <a:xfrm>
              <a:off x="2572128" y="4701529"/>
              <a:ext cx="2060575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78" name="Imatge 28" descr="http://dusk.geo.orst.edu/ICAN_EEA/Members/scotland_atlas.jpg"/>
            <p:cNvPicPr>
              <a:picLocks noChangeAspect="1" noChangeArrowheads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 bwMode="auto">
            <a:xfrm>
              <a:off x="251520" y="3745214"/>
              <a:ext cx="767432" cy="1058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79" name="Imatge 29" descr="http://dusk.geo.orst.edu/ICAN_EEA/Members/va_gems.jpg"/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4467078" y="3414588"/>
              <a:ext cx="2081213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80" name="Imatge 30" descr="http://dusk.geo.orst.edu/ICAN_EEA/Members/wca.jpg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3179433" y="3414220"/>
              <a:ext cx="641350" cy="661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81" name="Imatge 31" descr="http://dusk.geo.orst.edu/ICAN_EEA/Members/water_atlas.jpg"/>
            <p:cNvPicPr>
              <a:picLocks noChangeAspect="1" noChangeArrowheads="1"/>
            </p:cNvPicPr>
            <p:nvPr/>
          </p:nvPicPr>
          <p:blipFill>
            <a:blip r:embed="rId32"/>
            <a:srcRect/>
            <a:stretch>
              <a:fillRect/>
            </a:stretch>
          </p:blipFill>
          <p:spPr bwMode="auto">
            <a:xfrm>
              <a:off x="1659962" y="4653904"/>
              <a:ext cx="531813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82" name="Imatge 32" descr="http://dusk.geo.orst.edu/ICAN_EEA/Members/wisconsin.jpg"/>
            <p:cNvPicPr>
              <a:picLocks noChangeAspect="1" noChangeArrowheads="1"/>
            </p:cNvPicPr>
            <p:nvPr/>
          </p:nvPicPr>
          <p:blipFill>
            <a:blip r:embed="rId33"/>
            <a:srcRect/>
            <a:stretch>
              <a:fillRect/>
            </a:stretch>
          </p:blipFill>
          <p:spPr bwMode="auto">
            <a:xfrm>
              <a:off x="3489703" y="6235293"/>
              <a:ext cx="228600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336201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"/>
          <p:cNvSpPr txBox="1">
            <a:spLocks noChangeArrowheads="1"/>
          </p:cNvSpPr>
          <p:nvPr/>
        </p:nvSpPr>
        <p:spPr bwMode="auto">
          <a:xfrm>
            <a:off x="1258888" y="6381750"/>
            <a:ext cx="13319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it-IT" sz="1200">
                <a:solidFill>
                  <a:srgbClr val="898989"/>
                </a:solidFill>
              </a:rPr>
              <a:t>01/02/13</a:t>
            </a: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3124200" y="6356350"/>
            <a:ext cx="44005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7729538" y="6381750"/>
            <a:ext cx="12350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05A232F-2E39-4588-B8D7-819A089165E8}" type="slidenum">
              <a:rPr lang="it-IT" sz="1200">
                <a:solidFill>
                  <a:srgbClr val="898989"/>
                </a:solidFill>
              </a:rPr>
              <a:pPr algn="r" eaLnBrk="1" hangingPunct="1">
                <a:buClrTx/>
                <a:buFontTx/>
                <a:buNone/>
              </a:pPr>
              <a:t>21</a:t>
            </a:fld>
            <a:endParaRPr lang="it-IT" sz="1200">
              <a:solidFill>
                <a:srgbClr val="898989"/>
              </a:solidFill>
            </a:endParaRPr>
          </a:p>
        </p:txBody>
      </p:sp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1187450" y="1125538"/>
            <a:ext cx="7777163" cy="42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84163" indent="-284163"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The </a:t>
            </a:r>
            <a:r>
              <a:rPr lang="en-GB" sz="2000" dirty="0" err="1" smtClean="0">
                <a:solidFill>
                  <a:srgbClr val="000000"/>
                </a:solidFill>
              </a:rPr>
              <a:t>Geoportal</a:t>
            </a:r>
            <a:r>
              <a:rPr lang="en-GB" sz="2000" dirty="0" smtClean="0">
                <a:solidFill>
                  <a:srgbClr val="000000"/>
                </a:solidFill>
              </a:rPr>
              <a:t> contains </a:t>
            </a:r>
            <a:r>
              <a:rPr lang="en-GB" sz="2000" dirty="0">
                <a:solidFill>
                  <a:srgbClr val="000000"/>
                </a:solidFill>
              </a:rPr>
              <a:t>the main output from MEDINA (indicators) and other relevant products from other clients (JRC, EEA, ESA, MARCOAST)</a:t>
            </a:r>
            <a:r>
              <a:rPr lang="en-GB" sz="2000" dirty="0" smtClean="0">
                <a:solidFill>
                  <a:srgbClr val="000000"/>
                </a:solidFill>
              </a:rPr>
              <a:t>.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A </a:t>
            </a:r>
            <a:r>
              <a:rPr lang="en-GB" sz="2000" dirty="0" err="1" smtClean="0">
                <a:solidFill>
                  <a:srgbClr val="000000"/>
                </a:solidFill>
              </a:rPr>
              <a:t>Geoportal</a:t>
            </a:r>
            <a:r>
              <a:rPr lang="en-GB" sz="2000" dirty="0" smtClean="0">
                <a:solidFill>
                  <a:srgbClr val="000000"/>
                </a:solidFill>
              </a:rPr>
              <a:t> for Marine Ecosystem indicators for NA</a:t>
            </a:r>
          </a:p>
          <a:p>
            <a:pPr algn="just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s-ES" sz="2000" dirty="0" err="1">
                <a:solidFill>
                  <a:srgbClr val="000000"/>
                </a:solidFill>
              </a:rPr>
              <a:t>It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will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facilitate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the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visualisation</a:t>
            </a:r>
            <a:r>
              <a:rPr lang="es-ES" sz="2000" dirty="0">
                <a:solidFill>
                  <a:srgbClr val="000000"/>
                </a:solidFill>
              </a:rPr>
              <a:t>, </a:t>
            </a:r>
            <a:r>
              <a:rPr lang="es-ES" sz="2000" dirty="0" err="1">
                <a:solidFill>
                  <a:srgbClr val="000000"/>
                </a:solidFill>
              </a:rPr>
              <a:t>comparison</a:t>
            </a:r>
            <a:r>
              <a:rPr lang="es-ES" sz="2000" dirty="0">
                <a:solidFill>
                  <a:srgbClr val="000000"/>
                </a:solidFill>
              </a:rPr>
              <a:t>, and </a:t>
            </a:r>
            <a:r>
              <a:rPr lang="es-ES" sz="2000" dirty="0" err="1">
                <a:solidFill>
                  <a:srgbClr val="000000"/>
                </a:solidFill>
              </a:rPr>
              <a:t>spatial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analysis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activities</a:t>
            </a:r>
            <a:r>
              <a:rPr lang="es-ES" sz="2000" dirty="0">
                <a:solidFill>
                  <a:srgbClr val="000000"/>
                </a:solidFill>
              </a:rPr>
              <a:t>:</a:t>
            </a:r>
          </a:p>
          <a:p>
            <a:pPr lvl="1" algn="just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s-ES" sz="2000" dirty="0">
                <a:solidFill>
                  <a:srgbClr val="000000"/>
                </a:solidFill>
              </a:rPr>
              <a:t>Tools </a:t>
            </a:r>
            <a:r>
              <a:rPr lang="es-ES" sz="2000" dirty="0" err="1">
                <a:solidFill>
                  <a:srgbClr val="000000"/>
                </a:solidFill>
              </a:rPr>
              <a:t>for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editing</a:t>
            </a:r>
            <a:r>
              <a:rPr lang="es-ES" sz="2000" dirty="0">
                <a:solidFill>
                  <a:srgbClr val="000000"/>
                </a:solidFill>
              </a:rPr>
              <a:t>, </a:t>
            </a:r>
            <a:r>
              <a:rPr lang="es-ES" sz="2000" dirty="0" err="1">
                <a:solidFill>
                  <a:srgbClr val="000000"/>
                </a:solidFill>
              </a:rPr>
              <a:t>comparison</a:t>
            </a:r>
            <a:r>
              <a:rPr lang="es-ES" sz="2000" dirty="0">
                <a:solidFill>
                  <a:srgbClr val="000000"/>
                </a:solidFill>
              </a:rPr>
              <a:t>, </a:t>
            </a:r>
            <a:r>
              <a:rPr lang="es-ES" sz="2000" dirty="0" err="1">
                <a:solidFill>
                  <a:srgbClr val="000000"/>
                </a:solidFill>
              </a:rPr>
              <a:t>getinfo</a:t>
            </a:r>
            <a:r>
              <a:rPr lang="es-ES" sz="2000" dirty="0">
                <a:solidFill>
                  <a:srgbClr val="000000"/>
                </a:solidFill>
              </a:rPr>
              <a:t> and </a:t>
            </a:r>
            <a:r>
              <a:rPr lang="es-ES" sz="2000" dirty="0" err="1">
                <a:solidFill>
                  <a:srgbClr val="000000"/>
                </a:solidFill>
              </a:rPr>
              <a:t>downloading</a:t>
            </a:r>
            <a:endParaRPr lang="es-ES" sz="2000" dirty="0">
              <a:solidFill>
                <a:srgbClr val="000000"/>
              </a:solidFill>
            </a:endParaRPr>
          </a:p>
          <a:p>
            <a:pPr algn="just" eaLnBrk="1" hangingPunct="1">
              <a:lnSpc>
                <a:spcPct val="150000"/>
              </a:lnSpc>
              <a:buFont typeface="Arial" charset="0"/>
              <a:buChar char="•"/>
            </a:pPr>
            <a:endParaRPr lang="en-GB" sz="2000" dirty="0">
              <a:solidFill>
                <a:srgbClr val="000000"/>
              </a:solidFill>
            </a:endParaRPr>
          </a:p>
          <a:p>
            <a:pPr lvl="1" algn="just" eaLnBrk="1" hangingPunct="1">
              <a:lnSpc>
                <a:spcPct val="150000"/>
              </a:lnSpc>
              <a:buFont typeface="Arial" charset="0"/>
              <a:buChar char="•"/>
            </a:pP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ct val="150000"/>
              </a:lnSpc>
              <a:buClrTx/>
              <a:buFontTx/>
              <a:buNone/>
            </a:pPr>
            <a:r>
              <a:rPr lang="en-GB" sz="3200" b="1" dirty="0">
                <a:solidFill>
                  <a:srgbClr val="1F497D"/>
                </a:solidFill>
              </a:rPr>
              <a:t>Opportunities</a:t>
            </a:r>
          </a:p>
        </p:txBody>
      </p:sp>
      <p:pic>
        <p:nvPicPr>
          <p:cNvPr id="1332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4" t="6853" r="25000" b="16666"/>
          <a:stretch>
            <a:fillRect/>
          </a:stretch>
        </p:blipFill>
        <p:spPr bwMode="auto">
          <a:xfrm>
            <a:off x="6732240" y="4437112"/>
            <a:ext cx="214031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33900"/>
            <a:ext cx="3571875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1258888" y="6381750"/>
            <a:ext cx="13319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it-IT" sz="1200">
                <a:solidFill>
                  <a:srgbClr val="898989"/>
                </a:solidFill>
              </a:rPr>
              <a:t>01/02/13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3124200" y="6356350"/>
            <a:ext cx="44005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7729538" y="6381750"/>
            <a:ext cx="12350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0C8F8BA-BD2C-4755-996F-118A75C38B00}" type="slidenum">
              <a:rPr lang="it-IT" sz="1200">
                <a:solidFill>
                  <a:srgbClr val="898989"/>
                </a:solidFill>
              </a:rPr>
              <a:pPr algn="r" eaLnBrk="1" hangingPunct="1">
                <a:buClrTx/>
                <a:buFontTx/>
                <a:buNone/>
              </a:pPr>
              <a:t>22</a:t>
            </a:fld>
            <a:endParaRPr lang="it-IT" sz="1200">
              <a:solidFill>
                <a:srgbClr val="898989"/>
              </a:solidFill>
            </a:endParaRP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ct val="150000"/>
              </a:lnSpc>
              <a:buClrTx/>
              <a:buFontTx/>
              <a:buNone/>
            </a:pPr>
            <a:r>
              <a:rPr lang="en-GB" sz="3200" b="1" dirty="0" smtClean="0">
                <a:solidFill>
                  <a:srgbClr val="1F497D"/>
                </a:solidFill>
              </a:rPr>
              <a:t>Integrating Indicators</a:t>
            </a:r>
            <a:endParaRPr lang="en-GB" sz="3200" b="1" dirty="0">
              <a:solidFill>
                <a:srgbClr val="1F497D"/>
              </a:solidFill>
            </a:endParaRPr>
          </a:p>
        </p:txBody>
      </p:sp>
      <p:pic>
        <p:nvPicPr>
          <p:cNvPr id="3" name="Imagen 2" descr="Captura de pantalla 2013-02-06 a las 18.39.3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2"/>
          <a:stretch/>
        </p:blipFill>
        <p:spPr>
          <a:xfrm>
            <a:off x="1193610" y="1340769"/>
            <a:ext cx="7410838" cy="4965142"/>
          </a:xfrm>
          <a:prstGeom prst="rect">
            <a:avLst/>
          </a:prstGeom>
        </p:spPr>
      </p:pic>
      <p:grpSp>
        <p:nvGrpSpPr>
          <p:cNvPr id="6" name="Agrupar 5"/>
          <p:cNvGrpSpPr/>
          <p:nvPr/>
        </p:nvGrpSpPr>
        <p:grpSpPr>
          <a:xfrm>
            <a:off x="899592" y="2060848"/>
            <a:ext cx="8187432" cy="4129236"/>
            <a:chOff x="899592" y="2060848"/>
            <a:chExt cx="8187432" cy="4129236"/>
          </a:xfrm>
        </p:grpSpPr>
        <p:pic>
          <p:nvPicPr>
            <p:cNvPr id="4" name="Imagen 3" descr="Captura de pantalla 2013-02-06 a las 18.39.5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2060848"/>
              <a:ext cx="8140700" cy="3048000"/>
            </a:xfrm>
            <a:prstGeom prst="rect">
              <a:avLst/>
            </a:prstGeom>
          </p:spPr>
        </p:pic>
        <p:pic>
          <p:nvPicPr>
            <p:cNvPr id="5" name="Imagen 4" descr="Captura de pantalla 2013-02-06 a las 18.40.0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5085184"/>
              <a:ext cx="7899400" cy="1104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8703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1258888" y="6381750"/>
            <a:ext cx="13319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it-IT" sz="1200">
                <a:solidFill>
                  <a:srgbClr val="898989"/>
                </a:solidFill>
              </a:rPr>
              <a:t>01/02/13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3124200" y="6356350"/>
            <a:ext cx="44005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7729538" y="6381750"/>
            <a:ext cx="12350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50C8F8BA-BD2C-4755-996F-118A75C38B00}" type="slidenum">
              <a:rPr lang="it-IT" sz="1200">
                <a:solidFill>
                  <a:srgbClr val="898989"/>
                </a:solidFill>
              </a:rPr>
              <a:pPr algn="r" eaLnBrk="1" hangingPunct="1">
                <a:buClrTx/>
                <a:buFontTx/>
                <a:buNone/>
              </a:pPr>
              <a:t>23</a:t>
            </a:fld>
            <a:endParaRPr lang="it-IT" sz="1200">
              <a:solidFill>
                <a:srgbClr val="898989"/>
              </a:solidFill>
            </a:endParaRPr>
          </a:p>
        </p:txBody>
      </p:sp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ct val="150000"/>
              </a:lnSpc>
              <a:buClrTx/>
              <a:buFontTx/>
              <a:buNone/>
            </a:pPr>
            <a:r>
              <a:rPr lang="en-GB" sz="3200" b="1">
                <a:solidFill>
                  <a:srgbClr val="1F497D"/>
                </a:solidFill>
              </a:rPr>
              <a:t>How do we integrate indicators?</a:t>
            </a:r>
          </a:p>
        </p:txBody>
      </p:sp>
      <p:pic>
        <p:nvPicPr>
          <p:cNvPr id="2" name="Imagen 1" descr="Captura de pantalla 2013-02-06 a las 18.45.41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" b="57628"/>
          <a:stretch/>
        </p:blipFill>
        <p:spPr>
          <a:xfrm>
            <a:off x="1115616" y="1445326"/>
            <a:ext cx="7985878" cy="2703754"/>
          </a:xfrm>
          <a:prstGeom prst="rect">
            <a:avLst/>
          </a:prstGeom>
        </p:spPr>
      </p:pic>
      <p:pic>
        <p:nvPicPr>
          <p:cNvPr id="12" name="Imagen 11" descr="Captura de pantalla 2013-02-06 a las 18.45.41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89"/>
          <a:stretch/>
        </p:blipFill>
        <p:spPr>
          <a:xfrm>
            <a:off x="899592" y="1484784"/>
            <a:ext cx="8136904" cy="41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457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1258888" y="6381750"/>
            <a:ext cx="13319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it-IT" sz="1200">
                <a:solidFill>
                  <a:srgbClr val="898989"/>
                </a:solidFill>
              </a:rPr>
              <a:t>01/02/13</a:t>
            </a:r>
          </a:p>
        </p:txBody>
      </p:sp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3124200" y="6356350"/>
            <a:ext cx="44005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7729538" y="6381750"/>
            <a:ext cx="12350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D1670BA8-D8EC-4690-AAA0-4E9597E587A9}" type="slidenum">
              <a:rPr lang="it-IT" sz="1200">
                <a:solidFill>
                  <a:srgbClr val="898989"/>
                </a:solidFill>
              </a:rPr>
              <a:pPr algn="r" eaLnBrk="1" hangingPunct="1">
                <a:buClrTx/>
                <a:buFontTx/>
                <a:buNone/>
              </a:pPr>
              <a:t>24</a:t>
            </a:fld>
            <a:endParaRPr lang="it-IT" sz="1200">
              <a:solidFill>
                <a:srgbClr val="898989"/>
              </a:solidFill>
            </a:endParaRP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1042988" y="1052513"/>
            <a:ext cx="7777162" cy="191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800100" indent="-342900"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1" algn="just" eaLnBrk="1" hangingPunct="1">
              <a:lnSpc>
                <a:spcPct val="150000"/>
              </a:lnSpc>
              <a:buClrTx/>
              <a:buSzTx/>
              <a:buFont typeface="Wingdings" pitchFamily="2" charset="2"/>
              <a:buChar char="§"/>
            </a:pPr>
            <a:r>
              <a:rPr lang="es-ES" sz="2000" dirty="0" smtClean="0">
                <a:solidFill>
                  <a:srgbClr val="000000"/>
                </a:solidFill>
              </a:rPr>
              <a:t>Precise </a:t>
            </a:r>
            <a:r>
              <a:rPr lang="es-ES" sz="2000" dirty="0" err="1">
                <a:solidFill>
                  <a:srgbClr val="000000"/>
                </a:solidFill>
              </a:rPr>
              <a:t>resolution</a:t>
            </a:r>
            <a:r>
              <a:rPr lang="es-ES" sz="2000" dirty="0">
                <a:solidFill>
                  <a:srgbClr val="000000"/>
                </a:solidFill>
              </a:rPr>
              <a:t>, </a:t>
            </a:r>
            <a:r>
              <a:rPr lang="es-ES" sz="2000" dirty="0" err="1">
                <a:solidFill>
                  <a:srgbClr val="000000"/>
                </a:solidFill>
              </a:rPr>
              <a:t>indicating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process</a:t>
            </a:r>
            <a:r>
              <a:rPr lang="es-ES" sz="2000" dirty="0">
                <a:solidFill>
                  <a:srgbClr val="000000"/>
                </a:solidFill>
              </a:rPr>
              <a:t> of </a:t>
            </a:r>
            <a:r>
              <a:rPr lang="es-ES" sz="2000" dirty="0" err="1">
                <a:solidFill>
                  <a:srgbClr val="000000"/>
                </a:solidFill>
              </a:rPr>
              <a:t>interpolation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if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needed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that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may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have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affected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geometry</a:t>
            </a:r>
            <a:r>
              <a:rPr lang="es-ES" sz="2000" dirty="0">
                <a:solidFill>
                  <a:srgbClr val="000000"/>
                </a:solidFill>
              </a:rPr>
              <a:t> of </a:t>
            </a:r>
            <a:r>
              <a:rPr lang="es-ES" sz="2000" dirty="0" err="1">
                <a:solidFill>
                  <a:srgbClr val="000000"/>
                </a:solidFill>
              </a:rPr>
              <a:t>the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image</a:t>
            </a:r>
            <a:r>
              <a:rPr lang="es-ES" sz="2000" dirty="0">
                <a:solidFill>
                  <a:srgbClr val="000000"/>
                </a:solidFill>
              </a:rPr>
              <a:t>/</a:t>
            </a:r>
            <a:r>
              <a:rPr lang="es-ES" sz="2000" dirty="0" err="1">
                <a:solidFill>
                  <a:srgbClr val="000000"/>
                </a:solidFill>
              </a:rPr>
              <a:t>map</a:t>
            </a:r>
            <a:r>
              <a:rPr lang="es-ES" sz="2000" dirty="0">
                <a:solidFill>
                  <a:srgbClr val="000000"/>
                </a:solidFill>
              </a:rPr>
              <a:t>.</a:t>
            </a:r>
          </a:p>
          <a:p>
            <a:pPr lvl="1" algn="just" eaLnBrk="1" hangingPunct="1">
              <a:lnSpc>
                <a:spcPct val="150000"/>
              </a:lnSpc>
              <a:buClrTx/>
              <a:buSzTx/>
              <a:buFont typeface="Wingdings" pitchFamily="2" charset="2"/>
              <a:buChar char="§"/>
            </a:pPr>
            <a:r>
              <a:rPr lang="es-ES" sz="2000" dirty="0">
                <a:solidFill>
                  <a:srgbClr val="000000"/>
                </a:solidFill>
              </a:rPr>
              <a:t>Precise pixel </a:t>
            </a:r>
            <a:r>
              <a:rPr lang="es-ES" sz="2000" dirty="0" err="1">
                <a:solidFill>
                  <a:srgbClr val="000000"/>
                </a:solidFill>
              </a:rPr>
              <a:t>size</a:t>
            </a:r>
            <a:r>
              <a:rPr lang="es-ES" sz="2000" dirty="0">
                <a:solidFill>
                  <a:srgbClr val="000000"/>
                </a:solidFill>
              </a:rPr>
              <a:t>, and </a:t>
            </a:r>
            <a:r>
              <a:rPr lang="es-ES" sz="2000" dirty="0" err="1">
                <a:solidFill>
                  <a:srgbClr val="000000"/>
                </a:solidFill>
              </a:rPr>
              <a:t>shape</a:t>
            </a:r>
            <a:r>
              <a:rPr lang="es-ES" sz="2000" dirty="0">
                <a:solidFill>
                  <a:srgbClr val="000000"/>
                </a:solidFill>
              </a:rPr>
              <a:t> (x and y </a:t>
            </a:r>
            <a:r>
              <a:rPr lang="es-ES" sz="2000" dirty="0" err="1">
                <a:solidFill>
                  <a:srgbClr val="000000"/>
                </a:solidFill>
              </a:rPr>
              <a:t>dimensions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if</a:t>
            </a:r>
            <a:r>
              <a:rPr lang="es-ES" sz="2000" dirty="0">
                <a:solidFill>
                  <a:srgbClr val="000000"/>
                </a:solidFill>
              </a:rPr>
              <a:t> irregular).</a:t>
            </a:r>
          </a:p>
        </p:txBody>
      </p:sp>
      <p:pic>
        <p:nvPicPr>
          <p:cNvPr id="17415" name="Picture 4" descr="http://www.colorado.edu/geography/gcraft/notes/coordsys/gif/utmzon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3482975"/>
            <a:ext cx="4602162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6" descr="http://www.codeproject.com/KB/cs/buildgisapp3/raster_arra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473450"/>
            <a:ext cx="23622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ct val="150000"/>
              </a:lnSpc>
              <a:buClrTx/>
              <a:buFontTx/>
              <a:buNone/>
            </a:pPr>
            <a:r>
              <a:rPr lang="en-GB" sz="3200" b="1" dirty="0" smtClean="0">
                <a:solidFill>
                  <a:srgbClr val="1F497D"/>
                </a:solidFill>
              </a:rPr>
              <a:t>Challenges</a:t>
            </a:r>
            <a:endParaRPr lang="en-GB" sz="32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1258888" y="6381750"/>
            <a:ext cx="13319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it-IT" sz="1200">
                <a:solidFill>
                  <a:srgbClr val="898989"/>
                </a:solidFill>
              </a:rPr>
              <a:t>01/02/13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3124200" y="6356350"/>
            <a:ext cx="44005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7729538" y="6381750"/>
            <a:ext cx="12350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4ED2269-6CFD-4EB2-8EA0-05779EB35312}" type="slidenum">
              <a:rPr lang="it-IT" sz="1200">
                <a:solidFill>
                  <a:srgbClr val="898989"/>
                </a:solidFill>
              </a:rPr>
              <a:pPr algn="r" eaLnBrk="1" hangingPunct="1">
                <a:buClrTx/>
                <a:buFontTx/>
                <a:buNone/>
              </a:pPr>
              <a:t>25</a:t>
            </a:fld>
            <a:endParaRPr lang="it-IT" sz="1200">
              <a:solidFill>
                <a:srgbClr val="898989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042988" y="1052513"/>
            <a:ext cx="7777162" cy="468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284163" indent="-284163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1pPr>
            <a:lvl2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2pPr>
            <a:lvl3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3pPr>
            <a:lvl4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4pPr>
            <a:lvl5pPr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pitchFamily="32" charset="-128"/>
              </a:defRPr>
            </a:lvl9pPr>
          </a:lstStyle>
          <a:p>
            <a:pPr marL="342900" indent="-342900" algn="just">
              <a:lnSpc>
                <a:spcPct val="150000"/>
              </a:lnSpc>
              <a:buClrTx/>
              <a:buSzTx/>
              <a:buFontTx/>
              <a:buChar char="-"/>
              <a:defRPr/>
            </a:pPr>
            <a:r>
              <a:rPr lang="es-ES" sz="2000" b="1" dirty="0" err="1" smtClean="0"/>
              <a:t>Definition</a:t>
            </a:r>
            <a:r>
              <a:rPr lang="es-ES" sz="2000" b="1" dirty="0" smtClean="0"/>
              <a:t> of </a:t>
            </a:r>
            <a:r>
              <a:rPr lang="es-ES" sz="2000" b="1" dirty="0" err="1" smtClean="0"/>
              <a:t>Indicators</a:t>
            </a:r>
            <a:r>
              <a:rPr lang="es-ES" sz="2000" b="1" dirty="0" smtClean="0"/>
              <a:t> and </a:t>
            </a:r>
            <a:r>
              <a:rPr lang="es-ES" sz="2000" b="1" dirty="0" err="1" smtClean="0"/>
              <a:t>models</a:t>
            </a:r>
            <a:r>
              <a:rPr lang="es-ES" sz="2000" b="1" dirty="0" smtClean="0"/>
              <a:t>: </a:t>
            </a:r>
            <a:r>
              <a:rPr lang="es-ES" sz="2000" b="1" dirty="0" err="1" smtClean="0"/>
              <a:t>Factsheets</a:t>
            </a:r>
            <a:endParaRPr lang="es-ES" sz="2000" b="1" dirty="0" smtClean="0"/>
          </a:p>
          <a:p>
            <a:pPr marL="342900" indent="-342900" algn="just">
              <a:lnSpc>
                <a:spcPct val="150000"/>
              </a:lnSpc>
              <a:buClrTx/>
              <a:buSzTx/>
              <a:buFontTx/>
              <a:buChar char="-"/>
              <a:defRPr/>
            </a:pPr>
            <a:r>
              <a:rPr lang="es-ES" sz="2000" b="1" dirty="0" err="1" smtClean="0"/>
              <a:t>Indicators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results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need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to</a:t>
            </a:r>
            <a:r>
              <a:rPr lang="es-ES" sz="2000" b="1" dirty="0" smtClean="0"/>
              <a:t> </a:t>
            </a:r>
            <a:r>
              <a:rPr lang="es-ES" sz="2000" b="1" dirty="0" err="1" smtClean="0"/>
              <a:t>have</a:t>
            </a:r>
            <a:r>
              <a:rPr lang="es-ES" sz="2000" b="1" dirty="0" smtClean="0"/>
              <a:t> a </a:t>
            </a:r>
            <a:r>
              <a:rPr lang="es-ES" sz="2000" b="1" dirty="0" err="1" smtClean="0"/>
              <a:t>spatial</a:t>
            </a:r>
            <a:r>
              <a:rPr lang="es-ES" sz="2000" b="1" dirty="0" smtClean="0"/>
              <a:t> output</a:t>
            </a:r>
            <a:r>
              <a:rPr lang="es-ES" sz="2000" b="1" dirty="0" smtClean="0"/>
              <a:t>:</a:t>
            </a:r>
          </a:p>
          <a:p>
            <a:pPr marL="342900" indent="-342900" algn="just">
              <a:lnSpc>
                <a:spcPct val="150000"/>
              </a:lnSpc>
              <a:buClrTx/>
              <a:buSzTx/>
              <a:buFontTx/>
              <a:buChar char="-"/>
              <a:defRPr/>
            </a:pPr>
            <a:endParaRPr lang="es-ES" sz="2000" b="1" dirty="0" smtClean="0"/>
          </a:p>
          <a:p>
            <a:pPr marL="801687" lvl="1" indent="-342900" algn="just">
              <a:lnSpc>
                <a:spcPct val="150000"/>
              </a:lnSpc>
              <a:buClrTx/>
              <a:buSzTx/>
              <a:buFont typeface="Wingdings" pitchFamily="2" charset="2"/>
              <a:buChar char="§"/>
              <a:defRPr/>
            </a:pPr>
            <a:endParaRPr lang="es-ES" sz="2000" dirty="0" smtClean="0"/>
          </a:p>
          <a:p>
            <a:pPr marL="801687" lvl="1" indent="-342900" algn="just">
              <a:lnSpc>
                <a:spcPct val="150000"/>
              </a:lnSpc>
              <a:buClrTx/>
              <a:buSzTx/>
              <a:buFont typeface="Wingdings" pitchFamily="2" charset="2"/>
              <a:buChar char="§"/>
              <a:defRPr/>
            </a:pPr>
            <a:r>
              <a:rPr lang="es-ES" sz="2000" dirty="0" err="1" smtClean="0"/>
              <a:t>Indicator</a:t>
            </a:r>
            <a:r>
              <a:rPr lang="es-ES" sz="2000" dirty="0" smtClean="0"/>
              <a:t> output </a:t>
            </a:r>
            <a:r>
              <a:rPr lang="es-ES" sz="2000" dirty="0" err="1" smtClean="0"/>
              <a:t>should</a:t>
            </a:r>
            <a:r>
              <a:rPr lang="es-ES" sz="2000" dirty="0" smtClean="0"/>
              <a:t> be </a:t>
            </a:r>
            <a:r>
              <a:rPr lang="es-ES" sz="2000" dirty="0" err="1" smtClean="0"/>
              <a:t>geotiff</a:t>
            </a:r>
            <a:r>
              <a:rPr lang="es-ES" sz="2000" dirty="0"/>
              <a:t> </a:t>
            </a:r>
            <a:r>
              <a:rPr lang="es-ES" sz="2000" dirty="0" smtClean="0"/>
              <a:t>o NETCDF.</a:t>
            </a:r>
            <a:endParaRPr lang="es-ES" sz="2000" dirty="0" smtClean="0"/>
          </a:p>
          <a:p>
            <a:pPr marL="801687" lvl="1" indent="-342900" algn="just">
              <a:lnSpc>
                <a:spcPct val="150000"/>
              </a:lnSpc>
              <a:buClrTx/>
              <a:buSzTx/>
              <a:buFont typeface="Wingdings" pitchFamily="2" charset="2"/>
              <a:buChar char="§"/>
              <a:defRPr/>
            </a:pPr>
            <a:endParaRPr lang="es-ES" sz="2000" dirty="0" smtClean="0"/>
          </a:p>
          <a:p>
            <a:pPr marL="458787" lvl="1" indent="0" algn="just">
              <a:lnSpc>
                <a:spcPct val="150000"/>
              </a:lnSpc>
              <a:buClrTx/>
              <a:buSzTx/>
              <a:buFont typeface="Times New Roman" pitchFamily="16" charset="0"/>
              <a:buNone/>
              <a:defRPr/>
            </a:pPr>
            <a:endParaRPr lang="es-ES" sz="2000" dirty="0" smtClean="0"/>
          </a:p>
          <a:p>
            <a:pPr marL="801687" lvl="1" indent="-342900" algn="just">
              <a:lnSpc>
                <a:spcPct val="150000"/>
              </a:lnSpc>
              <a:buClrTx/>
              <a:buSzTx/>
              <a:buFont typeface="Wingdings" pitchFamily="2" charset="2"/>
              <a:buChar char="§"/>
              <a:defRPr/>
            </a:pPr>
            <a:r>
              <a:rPr lang="es-ES" sz="2000" dirty="0" smtClean="0"/>
              <a:t>Precise </a:t>
            </a:r>
            <a:r>
              <a:rPr lang="es-ES" sz="2000" dirty="0" err="1" smtClean="0"/>
              <a:t>geographic</a:t>
            </a:r>
            <a:r>
              <a:rPr lang="es-ES" sz="2000" dirty="0" smtClean="0"/>
              <a:t> </a:t>
            </a:r>
            <a:r>
              <a:rPr lang="es-ES" sz="2000" dirty="0" err="1" smtClean="0"/>
              <a:t>locations</a:t>
            </a:r>
            <a:r>
              <a:rPr lang="es-ES" sz="2000" dirty="0" smtClean="0"/>
              <a:t> (full </a:t>
            </a:r>
            <a:r>
              <a:rPr lang="es-ES" sz="2000" dirty="0" err="1" smtClean="0"/>
              <a:t>lat</a:t>
            </a:r>
            <a:r>
              <a:rPr lang="es-ES" sz="2000" dirty="0" smtClean="0"/>
              <a:t>/</a:t>
            </a:r>
            <a:r>
              <a:rPr lang="es-ES" sz="2000" dirty="0" err="1" smtClean="0"/>
              <a:t>long</a:t>
            </a:r>
            <a:r>
              <a:rPr lang="es-ES" sz="2000" dirty="0" smtClean="0"/>
              <a:t> </a:t>
            </a:r>
            <a:r>
              <a:rPr lang="es-ES" sz="2000" dirty="0" err="1" smtClean="0"/>
              <a:t>coordinates</a:t>
            </a:r>
            <a:r>
              <a:rPr lang="es-ES" sz="2000" dirty="0" smtClean="0"/>
              <a:t>) of </a:t>
            </a:r>
            <a:r>
              <a:rPr lang="es-ES" sz="2000" dirty="0" err="1" smtClean="0"/>
              <a:t>image</a:t>
            </a:r>
            <a:r>
              <a:rPr lang="es-ES" sz="2000" dirty="0" smtClean="0"/>
              <a:t> </a:t>
            </a:r>
            <a:r>
              <a:rPr lang="es-ES" sz="2000" dirty="0" err="1" smtClean="0"/>
              <a:t>corners</a:t>
            </a:r>
            <a:r>
              <a:rPr lang="es-ES" sz="2000" dirty="0" smtClean="0"/>
              <a:t>, </a:t>
            </a:r>
            <a:r>
              <a:rPr lang="es-ES" sz="2000" dirty="0" err="1" smtClean="0"/>
              <a:t>indicating</a:t>
            </a:r>
            <a:r>
              <a:rPr lang="es-ES" sz="2000" dirty="0" smtClean="0"/>
              <a:t> </a:t>
            </a:r>
            <a:r>
              <a:rPr lang="es-ES" sz="2000" dirty="0" err="1" smtClean="0"/>
              <a:t>the</a:t>
            </a:r>
            <a:r>
              <a:rPr lang="es-ES" sz="2000" dirty="0" smtClean="0"/>
              <a:t> </a:t>
            </a:r>
            <a:r>
              <a:rPr lang="es-ES" sz="2000" dirty="0" err="1" smtClean="0"/>
              <a:t>reference</a:t>
            </a:r>
            <a:r>
              <a:rPr lang="es-ES" sz="2000" dirty="0" smtClean="0"/>
              <a:t> </a:t>
            </a:r>
            <a:r>
              <a:rPr lang="es-ES" sz="2000" dirty="0" err="1" smtClean="0"/>
              <a:t>coordinate</a:t>
            </a:r>
            <a:r>
              <a:rPr lang="es-ES" sz="2000" dirty="0" smtClean="0"/>
              <a:t> </a:t>
            </a:r>
            <a:r>
              <a:rPr lang="es-ES" sz="2000" dirty="0" err="1" smtClean="0"/>
              <a:t>system</a:t>
            </a:r>
            <a:r>
              <a:rPr lang="es-ES" sz="2000" dirty="0" smtClean="0"/>
              <a:t> (</a:t>
            </a:r>
            <a:r>
              <a:rPr lang="es-ES" sz="2000" dirty="0" err="1" smtClean="0"/>
              <a:t>e.g</a:t>
            </a:r>
            <a:r>
              <a:rPr lang="es-ES" sz="2000" dirty="0" smtClean="0"/>
              <a:t>. WGS84).</a:t>
            </a: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ct val="150000"/>
              </a:lnSpc>
              <a:buClrTx/>
              <a:buFontTx/>
              <a:buNone/>
            </a:pPr>
            <a:r>
              <a:rPr lang="en-GB" sz="3200" b="1" dirty="0" smtClean="0">
                <a:solidFill>
                  <a:srgbClr val="1F497D"/>
                </a:solidFill>
              </a:rPr>
              <a:t>Challenges</a:t>
            </a:r>
            <a:endParaRPr lang="en-GB" sz="3200" b="1" dirty="0">
              <a:solidFill>
                <a:srgbClr val="1F497D"/>
              </a:solidFill>
            </a:endParaRPr>
          </a:p>
        </p:txBody>
      </p:sp>
      <p:pic>
        <p:nvPicPr>
          <p:cNvPr id="16391" name="Picture 22" descr="http://www.mapsdigital.com/images/eart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081" y="2996952"/>
            <a:ext cx="1328738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2" descr="https://encrypted-tbn1.gstatic.com/images?q=tbn:ANd9GcQgGvLCieF7AQewPY9LJorZri-weEUPr6I7I5YcI2tZ-k6A6Czf0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13176"/>
            <a:ext cx="1801812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1547664" y="1988840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en-GB" sz="2000" dirty="0" smtClean="0">
                <a:solidFill>
                  <a:srgbClr val="000000"/>
                </a:solidFill>
              </a:rPr>
              <a:t>An adaptation to </a:t>
            </a:r>
            <a:r>
              <a:rPr lang="en-GB" sz="2000" dirty="0" err="1" smtClean="0">
                <a:solidFill>
                  <a:srgbClr val="000000"/>
                </a:solidFill>
              </a:rPr>
              <a:t>OpenDAP</a:t>
            </a:r>
            <a:r>
              <a:rPr lang="en-GB" sz="2000" dirty="0" smtClean="0">
                <a:solidFill>
                  <a:srgbClr val="000000"/>
                </a:solidFill>
              </a:rPr>
              <a:t> and </a:t>
            </a:r>
            <a:r>
              <a:rPr lang="en-GB" sz="2000" dirty="0" err="1">
                <a:solidFill>
                  <a:srgbClr val="000000"/>
                </a:solidFill>
              </a:rPr>
              <a:t>DoDS</a:t>
            </a:r>
            <a:r>
              <a:rPr lang="en-GB" sz="2000" dirty="0">
                <a:solidFill>
                  <a:srgbClr val="000000"/>
                </a:solidFill>
              </a:rPr>
              <a:t>, </a:t>
            </a:r>
            <a:r>
              <a:rPr lang="en-GB" sz="2000" dirty="0" smtClean="0">
                <a:solidFill>
                  <a:srgbClr val="000000"/>
                </a:solidFill>
              </a:rPr>
              <a:t>which are the common EO formats of NCAR and </a:t>
            </a:r>
            <a:r>
              <a:rPr lang="en-GB" sz="2000" dirty="0">
                <a:solidFill>
                  <a:srgbClr val="000000"/>
                </a:solidFill>
              </a:rPr>
              <a:t>NOAA</a:t>
            </a:r>
            <a:endParaRPr lang="en-GB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1258888" y="6381750"/>
            <a:ext cx="13319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it-IT" sz="1200">
                <a:solidFill>
                  <a:srgbClr val="898989"/>
                </a:solidFill>
              </a:rPr>
              <a:t>01/02/13</a:t>
            </a: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3124200" y="6356350"/>
            <a:ext cx="44005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Text Box 3"/>
          <p:cNvSpPr txBox="1">
            <a:spLocks noChangeArrowheads="1"/>
          </p:cNvSpPr>
          <p:nvPr/>
        </p:nvSpPr>
        <p:spPr bwMode="auto">
          <a:xfrm>
            <a:off x="7729538" y="6381750"/>
            <a:ext cx="12350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891580D-6431-4E1C-B9E3-69D481D7FDD5}" type="slidenum">
              <a:rPr lang="it-IT" sz="1200">
                <a:solidFill>
                  <a:srgbClr val="898989"/>
                </a:solidFill>
              </a:rPr>
              <a:pPr algn="r" eaLnBrk="1" hangingPunct="1">
                <a:buClrTx/>
                <a:buFontTx/>
                <a:buNone/>
              </a:pPr>
              <a:t>26</a:t>
            </a:fld>
            <a:endParaRPr lang="it-IT" sz="1200">
              <a:solidFill>
                <a:srgbClr val="898989"/>
              </a:solidFill>
            </a:endParaRPr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1042988" y="1052513"/>
            <a:ext cx="7777162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800100" indent="-342900"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buClrTx/>
              <a:buSzTx/>
              <a:buFontTx/>
              <a:buChar char="-"/>
            </a:pPr>
            <a:r>
              <a:rPr lang="es-ES" sz="2000" b="1" dirty="0" err="1">
                <a:solidFill>
                  <a:srgbClr val="000000"/>
                </a:solidFill>
              </a:rPr>
              <a:t>Indicators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results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need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to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have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 smtClean="0">
                <a:solidFill>
                  <a:srgbClr val="000000"/>
                </a:solidFill>
              </a:rPr>
              <a:t>metadata</a:t>
            </a:r>
            <a:r>
              <a:rPr lang="es-ES" sz="2000" b="1" dirty="0" smtClean="0">
                <a:solidFill>
                  <a:srgbClr val="000000"/>
                </a:solidFill>
              </a:rPr>
              <a:t>:</a:t>
            </a:r>
            <a:endParaRPr lang="es-ES" sz="2000" b="1" dirty="0">
              <a:solidFill>
                <a:srgbClr val="000000"/>
              </a:solidFill>
            </a:endParaRPr>
          </a:p>
          <a:p>
            <a:pPr lvl="1" algn="just" eaLnBrk="1" hangingPunct="1">
              <a:lnSpc>
                <a:spcPct val="150000"/>
              </a:lnSpc>
              <a:buClrTx/>
              <a:buSzTx/>
              <a:buFont typeface="Wingdings" pitchFamily="2" charset="2"/>
              <a:buChar char="§"/>
            </a:pPr>
            <a:r>
              <a:rPr lang="es-ES" sz="2000" dirty="0" err="1">
                <a:solidFill>
                  <a:srgbClr val="000000"/>
                </a:solidFill>
              </a:rPr>
              <a:t>Metadata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refers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to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summary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coordinate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system</a:t>
            </a:r>
            <a:r>
              <a:rPr lang="es-ES" sz="2000" dirty="0">
                <a:solidFill>
                  <a:srgbClr val="000000"/>
                </a:solidFill>
              </a:rPr>
              <a:t>, </a:t>
            </a:r>
            <a:r>
              <a:rPr lang="es-ES" sz="2000" dirty="0" err="1">
                <a:solidFill>
                  <a:srgbClr val="000000"/>
                </a:solidFill>
              </a:rPr>
              <a:t>provider</a:t>
            </a:r>
            <a:r>
              <a:rPr lang="es-ES" sz="2000" dirty="0">
                <a:solidFill>
                  <a:srgbClr val="000000"/>
                </a:solidFill>
              </a:rPr>
              <a:t>, </a:t>
            </a:r>
            <a:r>
              <a:rPr lang="es-ES" sz="2000" dirty="0" err="1">
                <a:solidFill>
                  <a:srgbClr val="000000"/>
                </a:solidFill>
              </a:rPr>
              <a:t>user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constrains</a:t>
            </a:r>
            <a:r>
              <a:rPr lang="es-ES" sz="2000" dirty="0">
                <a:solidFill>
                  <a:srgbClr val="000000"/>
                </a:solidFill>
              </a:rPr>
              <a:t>, </a:t>
            </a:r>
            <a:r>
              <a:rPr lang="es-ES" sz="2000" dirty="0" err="1">
                <a:solidFill>
                  <a:srgbClr val="000000"/>
                </a:solidFill>
              </a:rPr>
              <a:t>resolution</a:t>
            </a:r>
            <a:r>
              <a:rPr lang="es-ES" sz="2000" dirty="0">
                <a:solidFill>
                  <a:srgbClr val="000000"/>
                </a:solidFill>
              </a:rPr>
              <a:t>, </a:t>
            </a:r>
            <a:r>
              <a:rPr lang="es-ES" sz="2000" dirty="0" err="1">
                <a:solidFill>
                  <a:srgbClr val="000000"/>
                </a:solidFill>
              </a:rPr>
              <a:t>among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others</a:t>
            </a:r>
            <a:r>
              <a:rPr lang="es-ES" sz="2000" dirty="0">
                <a:solidFill>
                  <a:srgbClr val="000000"/>
                </a:solidFill>
              </a:rPr>
              <a:t>.</a:t>
            </a:r>
          </a:p>
          <a:p>
            <a:pPr lvl="1" algn="just" eaLnBrk="1" hangingPunct="1">
              <a:lnSpc>
                <a:spcPct val="150000"/>
              </a:lnSpc>
              <a:buClrTx/>
              <a:buSzTx/>
              <a:buFont typeface="Wingdings" pitchFamily="2" charset="2"/>
              <a:buChar char="§"/>
            </a:pPr>
            <a:r>
              <a:rPr lang="es-ES" sz="2000" dirty="0" err="1">
                <a:solidFill>
                  <a:srgbClr val="000000"/>
                </a:solidFill>
              </a:rPr>
              <a:t>It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will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help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to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search</a:t>
            </a:r>
            <a:r>
              <a:rPr lang="es-ES" sz="2000" dirty="0">
                <a:solidFill>
                  <a:srgbClr val="000000"/>
                </a:solidFill>
              </a:rPr>
              <a:t> data, and </a:t>
            </a:r>
            <a:r>
              <a:rPr lang="es-ES" sz="2000" dirty="0" err="1">
                <a:solidFill>
                  <a:srgbClr val="000000"/>
                </a:solidFill>
              </a:rPr>
              <a:t>to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know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relevance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usability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for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users</a:t>
            </a:r>
            <a:r>
              <a:rPr lang="es-ES" sz="2000" dirty="0">
                <a:solidFill>
                  <a:srgbClr val="000000"/>
                </a:solidFill>
              </a:rPr>
              <a:t>/</a:t>
            </a:r>
            <a:r>
              <a:rPr lang="es-ES" sz="2000" dirty="0" err="1">
                <a:solidFill>
                  <a:srgbClr val="000000"/>
                </a:solidFill>
              </a:rPr>
              <a:t>researchers</a:t>
            </a:r>
            <a:r>
              <a:rPr lang="es-ES" sz="20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0" t="33580" r="17542" b="22256"/>
          <a:stretch>
            <a:fillRect/>
          </a:stretch>
        </p:blipFill>
        <p:spPr bwMode="auto">
          <a:xfrm>
            <a:off x="865188" y="3455988"/>
            <a:ext cx="8132762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ct val="150000"/>
              </a:lnSpc>
              <a:buClrTx/>
              <a:buFontTx/>
              <a:buNone/>
            </a:pPr>
            <a:r>
              <a:rPr lang="en-GB" sz="3200" b="1" dirty="0" smtClean="0">
                <a:solidFill>
                  <a:srgbClr val="1F497D"/>
                </a:solidFill>
              </a:rPr>
              <a:t>Challenges</a:t>
            </a:r>
            <a:endParaRPr lang="en-GB" sz="32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1258888" y="6381750"/>
            <a:ext cx="13319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it-IT" sz="1200">
                <a:solidFill>
                  <a:srgbClr val="898989"/>
                </a:solidFill>
              </a:rPr>
              <a:t>01/02/13</a:t>
            </a:r>
          </a:p>
        </p:txBody>
      </p:sp>
      <p:sp>
        <p:nvSpPr>
          <p:cNvPr id="20483" name="Text Box 2"/>
          <p:cNvSpPr txBox="1">
            <a:spLocks noChangeArrowheads="1"/>
          </p:cNvSpPr>
          <p:nvPr/>
        </p:nvSpPr>
        <p:spPr bwMode="auto">
          <a:xfrm>
            <a:off x="3124200" y="6356350"/>
            <a:ext cx="44005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729538" y="6381750"/>
            <a:ext cx="12350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2BB69A78-6A67-4459-99A4-253F78255769}" type="slidenum">
              <a:rPr lang="it-IT" sz="1200">
                <a:solidFill>
                  <a:srgbClr val="898989"/>
                </a:solidFill>
              </a:rPr>
              <a:pPr algn="r" eaLnBrk="1" hangingPunct="1">
                <a:buClrTx/>
                <a:buFontTx/>
                <a:buNone/>
              </a:pPr>
              <a:t>27</a:t>
            </a:fld>
            <a:endParaRPr lang="it-IT" sz="1200">
              <a:solidFill>
                <a:srgbClr val="898989"/>
              </a:solidFill>
            </a:endParaRPr>
          </a:p>
        </p:txBody>
      </p:sp>
      <p:grpSp>
        <p:nvGrpSpPr>
          <p:cNvPr id="20485" name="Group 4"/>
          <p:cNvGrpSpPr>
            <a:grpSpLocks/>
          </p:cNvGrpSpPr>
          <p:nvPr/>
        </p:nvGrpSpPr>
        <p:grpSpPr bwMode="auto">
          <a:xfrm>
            <a:off x="0" y="620713"/>
            <a:ext cx="9178925" cy="4838700"/>
            <a:chOff x="0" y="391"/>
            <a:chExt cx="5782" cy="3048"/>
          </a:xfrm>
        </p:grpSpPr>
        <p:grpSp>
          <p:nvGrpSpPr>
            <p:cNvPr id="20488" name="Group 5"/>
            <p:cNvGrpSpPr>
              <a:grpSpLocks/>
            </p:cNvGrpSpPr>
            <p:nvPr/>
          </p:nvGrpSpPr>
          <p:grpSpPr bwMode="auto">
            <a:xfrm>
              <a:off x="0" y="391"/>
              <a:ext cx="5782" cy="3048"/>
              <a:chOff x="0" y="391"/>
              <a:chExt cx="5782" cy="3048"/>
            </a:xfrm>
          </p:grpSpPr>
          <p:pic>
            <p:nvPicPr>
              <p:cNvPr id="20494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" y="391"/>
                <a:ext cx="5759" cy="30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0495" name="Rectangle 7"/>
              <p:cNvSpPr>
                <a:spLocks noChangeArrowheads="1"/>
              </p:cNvSpPr>
              <p:nvPr/>
            </p:nvSpPr>
            <p:spPr bwMode="auto">
              <a:xfrm>
                <a:off x="0" y="1343"/>
                <a:ext cx="5759" cy="20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0489" name="Group 8"/>
            <p:cNvGrpSpPr>
              <a:grpSpLocks/>
            </p:cNvGrpSpPr>
            <p:nvPr/>
          </p:nvGrpSpPr>
          <p:grpSpPr bwMode="auto">
            <a:xfrm>
              <a:off x="385" y="1525"/>
              <a:ext cx="2879" cy="544"/>
              <a:chOff x="385" y="1525"/>
              <a:chExt cx="2879" cy="544"/>
            </a:xfrm>
          </p:grpSpPr>
          <p:pic>
            <p:nvPicPr>
              <p:cNvPr id="20490" name="Picture 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9" y="1525"/>
                <a:ext cx="271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0491" name="Picture 1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9" y="1525"/>
                <a:ext cx="317" cy="3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20492" name="Picture 1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9" y="1525"/>
                <a:ext cx="271" cy="2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0493" name="Rectangle 12"/>
              <p:cNvSpPr>
                <a:spLocks noChangeArrowheads="1"/>
              </p:cNvSpPr>
              <p:nvPr/>
            </p:nvSpPr>
            <p:spPr bwMode="auto">
              <a:xfrm>
                <a:off x="385" y="1752"/>
                <a:ext cx="2879" cy="3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/>
              <a:p>
                <a:pPr marL="457200" lvl="1" indent="0" algn="just">
                  <a:lnSpc>
                    <a:spcPct val="150000"/>
                  </a:lnSpc>
                  <a:buClrTx/>
                  <a:buFontTx/>
                  <a:buNone/>
                  <a:tabLst>
                    <a:tab pos="45720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>
                    <a:solidFill>
                      <a:srgbClr val="000000"/>
                    </a:solidFill>
                  </a:rPr>
                  <a:t>Catalogue	Viewer	Atlas</a:t>
                </a:r>
              </a:p>
            </p:txBody>
          </p:sp>
        </p:grpSp>
      </p:grpSp>
      <p:sp>
        <p:nvSpPr>
          <p:cNvPr id="20487" name="Text Box 14"/>
          <p:cNvSpPr txBox="1">
            <a:spLocks noChangeArrowheads="1"/>
          </p:cNvSpPr>
          <p:nvPr/>
        </p:nvSpPr>
        <p:spPr bwMode="auto">
          <a:xfrm>
            <a:off x="-36513" y="-100013"/>
            <a:ext cx="9144001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ct val="150000"/>
              </a:lnSpc>
              <a:buClrTx/>
              <a:buFontTx/>
              <a:buNone/>
            </a:pPr>
            <a:r>
              <a:rPr lang="en-GB" sz="3200" b="1" dirty="0">
                <a:solidFill>
                  <a:srgbClr val="1F497D"/>
                </a:solidFill>
              </a:rPr>
              <a:t>Status of the </a:t>
            </a:r>
            <a:r>
              <a:rPr lang="en-GB" sz="3200" b="1" dirty="0" err="1">
                <a:solidFill>
                  <a:srgbClr val="1F497D"/>
                </a:solidFill>
              </a:rPr>
              <a:t>MeI</a:t>
            </a:r>
            <a:r>
              <a:rPr lang="en-GB" sz="3200" b="1" dirty="0">
                <a:solidFill>
                  <a:srgbClr val="1F497D"/>
                </a:solidFill>
              </a:rPr>
              <a:t> </a:t>
            </a:r>
          </a:p>
        </p:txBody>
      </p:sp>
      <p:pic>
        <p:nvPicPr>
          <p:cNvPr id="2" name="Imagen 1" descr="Captura de pantalla 2013-02-06 a las 18.34.4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12853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s-ES" sz="3000" b="1">
                <a:solidFill>
                  <a:srgbClr val="003399"/>
                </a:solidFill>
              </a:rPr>
              <a:t>MEDINA Project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258888" y="3284538"/>
            <a:ext cx="7489825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100"/>
              </a:spcBef>
              <a:buClrTx/>
              <a:buFontTx/>
              <a:buNone/>
            </a:pPr>
            <a:r>
              <a:rPr lang="es-ES" sz="4400">
                <a:solidFill>
                  <a:srgbClr val="000000"/>
                </a:solidFill>
              </a:rPr>
              <a:t>Thanks!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  <a:buFontTx/>
              <a:buNone/>
            </a:pPr>
            <a:r>
              <a:rPr lang="es-ES" sz="2000">
                <a:solidFill>
                  <a:srgbClr val="000000"/>
                </a:solidFill>
              </a:rPr>
              <a:t>Gonzalo Malvárez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  <a:buFontTx/>
              <a:buNone/>
            </a:pPr>
            <a:r>
              <a:rPr lang="es-ES" sz="2000" b="1">
                <a:solidFill>
                  <a:srgbClr val="000000"/>
                </a:solidFill>
              </a:rPr>
              <a:t>WP3 Leader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  <a:buFontTx/>
              <a:buNone/>
            </a:pPr>
            <a:r>
              <a:rPr lang="es-ES" sz="2000">
                <a:solidFill>
                  <a:srgbClr val="000000"/>
                </a:solidFill>
              </a:rPr>
              <a:t>University Pablo de Olavide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Tx/>
              <a:buFontTx/>
              <a:buNone/>
            </a:pPr>
            <a:r>
              <a:rPr lang="es-ES" sz="2000">
                <a:solidFill>
                  <a:srgbClr val="000000"/>
                </a:solidFill>
              </a:rPr>
              <a:t>Seville, Spain. </a:t>
            </a:r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1042988" y="1268413"/>
            <a:ext cx="768985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dirty="0" smtClean="0">
                <a:solidFill>
                  <a:srgbClr val="003399"/>
                </a:solidFill>
              </a:rPr>
              <a:t> </a:t>
            </a:r>
            <a:endParaRPr lang="en-US" sz="2800" b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>
                <a:latin typeface="Arial" charset="0"/>
              </a:rPr>
              <a:t>MEDINA Overall </a:t>
            </a:r>
            <a:r>
              <a:rPr lang="en-GB" dirty="0" smtClean="0">
                <a:latin typeface="Arial" charset="0"/>
              </a:rPr>
              <a:t>objectives</a:t>
            </a:r>
            <a:endParaRPr lang="it-IT" dirty="0">
              <a:latin typeface="Arial" charset="0"/>
            </a:endParaRPr>
          </a:p>
        </p:txBody>
      </p:sp>
      <p:sp>
        <p:nvSpPr>
          <p:cNvPr id="14338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en-US" sz="2400" dirty="0">
                <a:latin typeface="Arial" charset="0"/>
              </a:rPr>
              <a:t>To contribute to the </a:t>
            </a:r>
            <a:r>
              <a:rPr lang="en-US" sz="2400" b="1" dirty="0">
                <a:latin typeface="Arial" charset="0"/>
              </a:rPr>
              <a:t>assessment of coastal ecosystem status </a:t>
            </a:r>
            <a:r>
              <a:rPr lang="en-US" sz="2400" dirty="0">
                <a:latin typeface="Arial" charset="0"/>
              </a:rPr>
              <a:t>in North African countries</a:t>
            </a:r>
            <a:r>
              <a:rPr lang="en-US" sz="2400" dirty="0" smtClean="0">
                <a:latin typeface="Arial" charset="0"/>
              </a:rPr>
              <a:t>.</a:t>
            </a:r>
          </a:p>
          <a:p>
            <a:pPr algn="just" eaLnBrk="1" hangingPunct="1"/>
            <a:endParaRPr lang="en-US" sz="2400" dirty="0">
              <a:latin typeface="Arial" charset="0"/>
            </a:endParaRPr>
          </a:p>
          <a:p>
            <a:pPr algn="just" eaLnBrk="1" hangingPunct="1"/>
            <a:r>
              <a:rPr lang="en-US" sz="2400" dirty="0">
                <a:latin typeface="Arial" charset="0"/>
              </a:rPr>
              <a:t>To enhance the </a:t>
            </a:r>
            <a:r>
              <a:rPr lang="en-US" sz="2400" b="1" dirty="0">
                <a:latin typeface="Arial" charset="0"/>
              </a:rPr>
              <a:t>monitoring capacity </a:t>
            </a:r>
            <a:r>
              <a:rPr lang="en-US" sz="2400" dirty="0">
                <a:latin typeface="Arial" charset="0"/>
              </a:rPr>
              <a:t>for those regions</a:t>
            </a:r>
            <a:r>
              <a:rPr lang="en-US" sz="2400" dirty="0" smtClean="0">
                <a:latin typeface="Arial" charset="0"/>
              </a:rPr>
              <a:t>.</a:t>
            </a:r>
          </a:p>
          <a:p>
            <a:pPr algn="just" eaLnBrk="1" hangingPunct="1"/>
            <a:endParaRPr lang="it-IT" sz="2400" dirty="0">
              <a:latin typeface="Arial" charset="0"/>
            </a:endParaRPr>
          </a:p>
          <a:p>
            <a:pPr algn="just" eaLnBrk="1" hangingPunct="1"/>
            <a:r>
              <a:rPr lang="en-US" sz="2400" dirty="0">
                <a:latin typeface="Arial" charset="0"/>
              </a:rPr>
              <a:t>To  </a:t>
            </a:r>
            <a:r>
              <a:rPr lang="en-US" sz="2400" b="1" dirty="0">
                <a:latin typeface="Arial" charset="0"/>
              </a:rPr>
              <a:t>identify major risks </a:t>
            </a:r>
            <a:r>
              <a:rPr lang="en-US" sz="2400" dirty="0">
                <a:latin typeface="Arial" charset="0"/>
              </a:rPr>
              <a:t>due to climate change, thus aiding the development of adaptation strategies. </a:t>
            </a:r>
            <a:endParaRPr lang="en-US" sz="2400" dirty="0" smtClean="0">
              <a:latin typeface="Arial" charset="0"/>
            </a:endParaRPr>
          </a:p>
          <a:p>
            <a:pPr algn="just" eaLnBrk="1" hangingPunct="1"/>
            <a:endParaRPr lang="en-US" sz="2400" dirty="0">
              <a:latin typeface="Arial" charset="0"/>
            </a:endParaRPr>
          </a:p>
          <a:p>
            <a:pPr algn="just" eaLnBrk="1" hangingPunct="1"/>
            <a:r>
              <a:rPr lang="en-US" sz="2400" dirty="0">
                <a:latin typeface="Arial" charset="0"/>
              </a:rPr>
              <a:t>To </a:t>
            </a:r>
            <a:r>
              <a:rPr lang="en-US" sz="2400" b="1" dirty="0">
                <a:latin typeface="Arial" charset="0"/>
              </a:rPr>
              <a:t>feedback </a:t>
            </a:r>
            <a:r>
              <a:rPr lang="en-US" sz="2400" dirty="0">
                <a:latin typeface="Arial" charset="0"/>
              </a:rPr>
              <a:t>MEDINA’s scientific contribution within the EU regulatory framework, as part of the mutual exchange between North Africa and European Countries.</a:t>
            </a:r>
          </a:p>
          <a:p>
            <a:pPr eaLnBrk="1" hangingPunct="1">
              <a:buFontTx/>
              <a:buNone/>
            </a:pPr>
            <a:endParaRPr lang="it-IT" sz="2400" dirty="0">
              <a:latin typeface="Arial" charset="0"/>
            </a:endParaRPr>
          </a:p>
        </p:txBody>
      </p:sp>
      <p:sp>
        <p:nvSpPr>
          <p:cNvPr id="14339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991EAF5-4902-5C49-B248-2B0F674A8922}" type="datetime1">
              <a:rPr lang="it-IT" sz="1200">
                <a:solidFill>
                  <a:srgbClr val="898989"/>
                </a:solidFill>
              </a:rPr>
              <a:pPr eaLnBrk="1" hangingPunct="1"/>
              <a:t>15/04/13</a:t>
            </a:fld>
            <a:endParaRPr lang="it-IT" sz="1200">
              <a:solidFill>
                <a:srgbClr val="898989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4341" name="Segnaposto numero diapositiva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729538" y="6381750"/>
            <a:ext cx="1235075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AE622C0-55C6-E342-93B5-89D0EBA1DE66}" type="slidenum">
              <a:rPr lang="it-IT" sz="1200">
                <a:solidFill>
                  <a:srgbClr val="898989"/>
                </a:solidFill>
              </a:rPr>
              <a:pPr eaLnBrk="1" hangingPunct="1"/>
              <a:t>3</a:t>
            </a:fld>
            <a:endParaRPr lang="it-IT" sz="1200">
              <a:solidFill>
                <a:srgbClr val="898989"/>
              </a:solidFill>
            </a:endParaRPr>
          </a:p>
        </p:txBody>
      </p:sp>
      <p:pic>
        <p:nvPicPr>
          <p:cNvPr id="7" name="Picture 3" descr="logo U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3" y="3660"/>
            <a:ext cx="11525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346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1258888" y="246063"/>
            <a:ext cx="77057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s-ES" sz="3000" b="1" dirty="0" err="1">
                <a:solidFill>
                  <a:srgbClr val="003399"/>
                </a:solidFill>
              </a:rPr>
              <a:t>Why</a:t>
            </a:r>
            <a:r>
              <a:rPr lang="es-ES" sz="3000" b="1" dirty="0">
                <a:solidFill>
                  <a:srgbClr val="003399"/>
                </a:solidFill>
              </a:rPr>
              <a:t> </a:t>
            </a:r>
            <a:r>
              <a:rPr lang="es-ES" sz="3000" b="1" dirty="0" err="1" smtClean="0">
                <a:solidFill>
                  <a:srgbClr val="003399"/>
                </a:solidFill>
              </a:rPr>
              <a:t>an</a:t>
            </a:r>
            <a:r>
              <a:rPr lang="es-ES" sz="3000" b="1" dirty="0" smtClean="0">
                <a:solidFill>
                  <a:srgbClr val="003399"/>
                </a:solidFill>
              </a:rPr>
              <a:t> </a:t>
            </a:r>
            <a:r>
              <a:rPr lang="es-ES" sz="3000" b="1" dirty="0">
                <a:solidFill>
                  <a:srgbClr val="003399"/>
                </a:solidFill>
              </a:rPr>
              <a:t>e-</a:t>
            </a:r>
            <a:r>
              <a:rPr lang="es-ES" sz="3000" b="1" dirty="0" err="1">
                <a:solidFill>
                  <a:srgbClr val="003399"/>
                </a:solidFill>
              </a:rPr>
              <a:t>infrastructure</a:t>
            </a:r>
            <a:r>
              <a:rPr lang="es-ES" sz="3000" b="1" dirty="0">
                <a:solidFill>
                  <a:srgbClr val="003399"/>
                </a:solidFill>
              </a:rPr>
              <a:t>? 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25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258888" y="1052513"/>
            <a:ext cx="7561262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500"/>
              </a:spcBef>
              <a:buClrTx/>
              <a:buFontTx/>
              <a:buNone/>
            </a:pPr>
            <a:r>
              <a:rPr lang="es-ES" sz="2000" i="1" dirty="0" smtClean="0">
                <a:solidFill>
                  <a:srgbClr val="003399"/>
                </a:solidFill>
              </a:rPr>
              <a:t>	</a:t>
            </a:r>
            <a:endParaRPr lang="es-ES" sz="2000" i="1" dirty="0" smtClean="0">
              <a:solidFill>
                <a:srgbClr val="003399"/>
              </a:solidFill>
            </a:endParaRPr>
          </a:p>
          <a:p>
            <a:pPr algn="just" eaLnBrk="1" hangingPunct="1">
              <a:lnSpc>
                <a:spcPct val="150000"/>
              </a:lnSpc>
              <a:spcBef>
                <a:spcPts val="500"/>
              </a:spcBef>
              <a:buClrTx/>
              <a:buFontTx/>
              <a:buNone/>
            </a:pPr>
            <a:r>
              <a:rPr lang="en-GB" sz="2000" dirty="0" smtClean="0">
                <a:solidFill>
                  <a:schemeClr val="tx1"/>
                </a:solidFill>
              </a:rPr>
              <a:t>	This </a:t>
            </a:r>
            <a:r>
              <a:rPr lang="en-GB" sz="2000" dirty="0">
                <a:solidFill>
                  <a:schemeClr val="tx1"/>
                </a:solidFill>
              </a:rPr>
              <a:t>is one of the main outcomes of the Medina project: the MEDINA e-Infrastructure for facilitating the development and the collaborative work of a Community of Practice (</a:t>
            </a:r>
            <a:r>
              <a:rPr lang="en-GB" sz="2000" dirty="0" err="1">
                <a:solidFill>
                  <a:schemeClr val="tx1"/>
                </a:solidFill>
              </a:rPr>
              <a:t>CoP</a:t>
            </a:r>
            <a:r>
              <a:rPr lang="en-GB" sz="2000" dirty="0">
                <a:solidFill>
                  <a:schemeClr val="tx1"/>
                </a:solidFill>
              </a:rPr>
              <a:t>) dealing with ecosystem monitoring (including fisheries) within the Mediterranean marine and coastal areas of North African countries. </a:t>
            </a:r>
            <a:endParaRPr lang="es-ES" sz="2000" i="1" dirty="0">
              <a:solidFill>
                <a:schemeClr val="tx1"/>
              </a:solidFill>
            </a:endParaRPr>
          </a:p>
          <a:p>
            <a:pPr algn="just" eaLnBrk="1" hangingPunct="1">
              <a:lnSpc>
                <a:spcPct val="150000"/>
              </a:lnSpc>
              <a:spcBef>
                <a:spcPts val="500"/>
              </a:spcBef>
              <a:buClrTx/>
              <a:buFontTx/>
              <a:buNone/>
            </a:pPr>
            <a:endParaRPr lang="es-ES" sz="2000" i="1" dirty="0">
              <a:solidFill>
                <a:srgbClr val="003399"/>
              </a:solidFill>
            </a:endParaRP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4479925" y="3246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1116013" y="981075"/>
            <a:ext cx="7848600" cy="5256213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just" eaLnBrk="1" hangingPunct="1"/>
            <a:endParaRPr lang="it-IT" dirty="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1258888" y="246063"/>
            <a:ext cx="77057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s-ES" sz="3000" b="1" dirty="0" err="1">
                <a:solidFill>
                  <a:srgbClr val="003399"/>
                </a:solidFill>
              </a:rPr>
              <a:t>Why</a:t>
            </a:r>
            <a:r>
              <a:rPr lang="es-ES" sz="3000" b="1" dirty="0">
                <a:solidFill>
                  <a:srgbClr val="003399"/>
                </a:solidFill>
              </a:rPr>
              <a:t> </a:t>
            </a:r>
            <a:r>
              <a:rPr lang="es-ES" sz="3000" b="1" dirty="0" err="1" smtClean="0">
                <a:solidFill>
                  <a:srgbClr val="003399"/>
                </a:solidFill>
              </a:rPr>
              <a:t>an</a:t>
            </a:r>
            <a:r>
              <a:rPr lang="es-ES" sz="3000" b="1" dirty="0" smtClean="0">
                <a:solidFill>
                  <a:srgbClr val="003399"/>
                </a:solidFill>
              </a:rPr>
              <a:t> </a:t>
            </a:r>
            <a:r>
              <a:rPr lang="es-ES" sz="3000" b="1" dirty="0">
                <a:solidFill>
                  <a:srgbClr val="003399"/>
                </a:solidFill>
              </a:rPr>
              <a:t>e-</a:t>
            </a:r>
            <a:r>
              <a:rPr lang="es-ES" sz="3000" b="1" dirty="0" err="1">
                <a:solidFill>
                  <a:srgbClr val="003399"/>
                </a:solidFill>
              </a:rPr>
              <a:t>infrastructure</a:t>
            </a:r>
            <a:r>
              <a:rPr lang="es-ES" sz="3000" b="1" dirty="0">
                <a:solidFill>
                  <a:srgbClr val="003399"/>
                </a:solidFill>
              </a:rPr>
              <a:t>? 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252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4479925" y="3246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1116013" y="981075"/>
            <a:ext cx="7848600" cy="5256213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3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6002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+mn-lt"/>
                <a:ea typeface="+mn-ea"/>
              </a:defRPr>
            </a:lvl4pPr>
            <a:lvl5pPr marL="20574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+mn-lt"/>
                <a:ea typeface="+mn-ea"/>
              </a:defRPr>
            </a:lvl5pPr>
            <a:lvl6pPr marL="25146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algn="just" eaLnBrk="1" hangingPunct="1"/>
            <a:endParaRPr lang="it-IT" dirty="0">
              <a:latin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187624" y="980728"/>
            <a:ext cx="7705725" cy="549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s-ES" sz="2000" dirty="0" smtClean="0">
              <a:solidFill>
                <a:srgbClr val="000000"/>
              </a:solidFill>
            </a:endParaRPr>
          </a:p>
          <a:p>
            <a:pPr algn="just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2000" dirty="0" err="1" smtClean="0">
                <a:solidFill>
                  <a:srgbClr val="000000"/>
                </a:solidFill>
              </a:rPr>
              <a:t>To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build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i</a:t>
            </a:r>
            <a:r>
              <a:rPr lang="es-ES" sz="2000" dirty="0" err="1" smtClean="0">
                <a:solidFill>
                  <a:srgbClr val="000000"/>
                </a:solidFill>
              </a:rPr>
              <a:t>nventories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on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the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availability</a:t>
            </a:r>
            <a:r>
              <a:rPr lang="es-ES" sz="2000" dirty="0">
                <a:solidFill>
                  <a:srgbClr val="000000"/>
                </a:solidFill>
              </a:rPr>
              <a:t> and </a:t>
            </a:r>
            <a:r>
              <a:rPr lang="es-ES" sz="2000" dirty="0" err="1">
                <a:solidFill>
                  <a:srgbClr val="000000"/>
                </a:solidFill>
              </a:rPr>
              <a:t>usability</a:t>
            </a:r>
            <a:r>
              <a:rPr lang="es-ES" sz="2000" dirty="0">
                <a:solidFill>
                  <a:srgbClr val="000000"/>
                </a:solidFill>
              </a:rPr>
              <a:t> of data </a:t>
            </a:r>
            <a:r>
              <a:rPr lang="es-ES" sz="2000" dirty="0" err="1">
                <a:solidFill>
                  <a:srgbClr val="000000"/>
                </a:solidFill>
              </a:rPr>
              <a:t>sources</a:t>
            </a:r>
            <a:r>
              <a:rPr lang="es-ES" sz="2000" dirty="0">
                <a:solidFill>
                  <a:srgbClr val="000000"/>
                </a:solidFill>
              </a:rPr>
              <a:t>, data </a:t>
            </a:r>
            <a:r>
              <a:rPr lang="es-ES" sz="2000" dirty="0" err="1">
                <a:solidFill>
                  <a:srgbClr val="000000"/>
                </a:solidFill>
              </a:rPr>
              <a:t>processing</a:t>
            </a:r>
            <a:r>
              <a:rPr lang="es-ES" sz="2000" dirty="0">
                <a:solidFill>
                  <a:srgbClr val="000000"/>
                </a:solidFill>
              </a:rPr>
              <a:t> and </a:t>
            </a:r>
            <a:r>
              <a:rPr lang="es-ES" sz="2000" dirty="0" err="1">
                <a:solidFill>
                  <a:srgbClr val="000000"/>
                </a:solidFill>
              </a:rPr>
              <a:t>chaining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 smtClean="0">
                <a:solidFill>
                  <a:srgbClr val="000000"/>
                </a:solidFill>
              </a:rPr>
              <a:t>service</a:t>
            </a:r>
            <a:r>
              <a:rPr lang="es-ES" sz="2000" dirty="0" smtClean="0">
                <a:solidFill>
                  <a:srgbClr val="000000"/>
                </a:solidFill>
              </a:rPr>
              <a:t> and </a:t>
            </a:r>
            <a:r>
              <a:rPr lang="es-ES" sz="2000" dirty="0" err="1">
                <a:solidFill>
                  <a:srgbClr val="000000"/>
                </a:solidFill>
              </a:rPr>
              <a:t>metadata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standards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used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for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describing</a:t>
            </a:r>
            <a:r>
              <a:rPr lang="es-ES" sz="2000" dirty="0">
                <a:solidFill>
                  <a:srgbClr val="000000"/>
                </a:solidFill>
              </a:rPr>
              <a:t> data.</a:t>
            </a:r>
          </a:p>
          <a:p>
            <a:pPr algn="just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s-ES" sz="2000" dirty="0">
              <a:solidFill>
                <a:srgbClr val="000000"/>
              </a:solidFill>
            </a:endParaRPr>
          </a:p>
          <a:p>
            <a:pPr algn="just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2000" dirty="0" err="1">
                <a:solidFill>
                  <a:srgbClr val="000000"/>
                </a:solidFill>
              </a:rPr>
              <a:t>To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demonstrate</a:t>
            </a:r>
            <a:r>
              <a:rPr lang="es-ES" sz="2000" dirty="0">
                <a:solidFill>
                  <a:srgbClr val="000000"/>
                </a:solidFill>
              </a:rPr>
              <a:t> a real use case </a:t>
            </a:r>
            <a:r>
              <a:rPr lang="es-ES" sz="2000" dirty="0" err="1">
                <a:solidFill>
                  <a:srgbClr val="000000"/>
                </a:solidFill>
              </a:rPr>
              <a:t>exploitation</a:t>
            </a:r>
            <a:r>
              <a:rPr lang="es-ES" sz="2000" dirty="0">
                <a:solidFill>
                  <a:srgbClr val="000000"/>
                </a:solidFill>
              </a:rPr>
              <a:t> of </a:t>
            </a:r>
            <a:r>
              <a:rPr lang="es-ES" sz="2000" dirty="0" err="1">
                <a:solidFill>
                  <a:srgbClr val="000000"/>
                </a:solidFill>
              </a:rPr>
              <a:t>the</a:t>
            </a:r>
            <a:r>
              <a:rPr lang="es-ES" sz="2000" dirty="0">
                <a:solidFill>
                  <a:srgbClr val="000000"/>
                </a:solidFill>
              </a:rPr>
              <a:t> GCI </a:t>
            </a:r>
            <a:r>
              <a:rPr lang="es-ES" sz="2000" dirty="0" smtClean="0">
                <a:solidFill>
                  <a:srgbClr val="000000"/>
                </a:solidFill>
              </a:rPr>
              <a:t>a </a:t>
            </a:r>
            <a:r>
              <a:rPr lang="es-ES" sz="2000" dirty="0" err="1" smtClean="0">
                <a:solidFill>
                  <a:srgbClr val="000000"/>
                </a:solidFill>
              </a:rPr>
              <a:t>thematic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area</a:t>
            </a:r>
            <a:r>
              <a:rPr lang="es-ES" sz="2000" dirty="0">
                <a:solidFill>
                  <a:srgbClr val="000000"/>
                </a:solidFill>
              </a:rPr>
              <a:t>, </a:t>
            </a:r>
            <a:r>
              <a:rPr lang="es-ES" sz="2000" dirty="0" err="1">
                <a:solidFill>
                  <a:srgbClr val="000000"/>
                </a:solidFill>
              </a:rPr>
              <a:t>via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the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implementation</a:t>
            </a:r>
            <a:r>
              <a:rPr lang="es-ES" sz="2000" dirty="0">
                <a:solidFill>
                  <a:srgbClr val="000000"/>
                </a:solidFill>
              </a:rPr>
              <a:t> of </a:t>
            </a:r>
            <a:r>
              <a:rPr lang="es-ES" sz="2000" dirty="0" err="1">
                <a:solidFill>
                  <a:srgbClr val="000000"/>
                </a:solidFill>
              </a:rPr>
              <a:t>selected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pilot</a:t>
            </a:r>
            <a:r>
              <a:rPr lang="es-ES" sz="2000" dirty="0">
                <a:solidFill>
                  <a:srgbClr val="000000"/>
                </a:solidFill>
              </a:rPr>
              <a:t> case </a:t>
            </a:r>
            <a:r>
              <a:rPr lang="es-ES" sz="2000" dirty="0" err="1">
                <a:solidFill>
                  <a:srgbClr val="000000"/>
                </a:solidFill>
              </a:rPr>
              <a:t>studies</a:t>
            </a:r>
            <a:endParaRPr lang="es-ES" sz="2000" dirty="0">
              <a:solidFill>
                <a:srgbClr val="000000"/>
              </a:solidFill>
            </a:endParaRPr>
          </a:p>
          <a:p>
            <a:pPr algn="just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s-ES" sz="2000" dirty="0" smtClean="0">
              <a:solidFill>
                <a:srgbClr val="000000"/>
              </a:solidFill>
            </a:endParaRPr>
          </a:p>
          <a:p>
            <a:pPr algn="just">
              <a:spcBef>
                <a:spcPts val="450"/>
              </a:spcBef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2000" dirty="0" err="1" smtClean="0">
                <a:solidFill>
                  <a:srgbClr val="000000"/>
                </a:solidFill>
              </a:rPr>
              <a:t>The</a:t>
            </a:r>
            <a:r>
              <a:rPr lang="es-ES" sz="2000" dirty="0" smtClean="0">
                <a:solidFill>
                  <a:srgbClr val="000000"/>
                </a:solidFill>
              </a:rPr>
              <a:t> </a:t>
            </a:r>
            <a:r>
              <a:rPr lang="es-ES" sz="2000" dirty="0">
                <a:solidFill>
                  <a:srgbClr val="000000"/>
                </a:solidFill>
              </a:rPr>
              <a:t>MEI, </a:t>
            </a:r>
            <a:r>
              <a:rPr lang="es-ES" sz="2000" dirty="0" err="1">
                <a:solidFill>
                  <a:srgbClr val="000000"/>
                </a:solidFill>
              </a:rPr>
              <a:t>built</a:t>
            </a:r>
            <a:r>
              <a:rPr lang="es-ES" sz="2000" dirty="0">
                <a:solidFill>
                  <a:srgbClr val="000000"/>
                </a:solidFill>
              </a:rPr>
              <a:t> in WP3, </a:t>
            </a:r>
            <a:r>
              <a:rPr lang="es-ES" sz="2000" dirty="0" err="1">
                <a:solidFill>
                  <a:srgbClr val="000000"/>
                </a:solidFill>
              </a:rPr>
              <a:t>will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act</a:t>
            </a:r>
            <a:r>
              <a:rPr lang="es-ES" sz="2000" dirty="0">
                <a:solidFill>
                  <a:srgbClr val="000000"/>
                </a:solidFill>
              </a:rPr>
              <a:t> as a </a:t>
            </a:r>
            <a:r>
              <a:rPr lang="es-ES" sz="2000" dirty="0" err="1">
                <a:solidFill>
                  <a:srgbClr val="000000"/>
                </a:solidFill>
              </a:rPr>
              <a:t>tools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for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visualising</a:t>
            </a:r>
            <a:r>
              <a:rPr lang="es-ES" sz="2000" dirty="0">
                <a:solidFill>
                  <a:srgbClr val="000000"/>
                </a:solidFill>
              </a:rPr>
              <a:t> data and </a:t>
            </a:r>
            <a:r>
              <a:rPr lang="es-ES" sz="2000" dirty="0" err="1">
                <a:solidFill>
                  <a:srgbClr val="000000"/>
                </a:solidFill>
              </a:rPr>
              <a:t>indicators</a:t>
            </a:r>
            <a:r>
              <a:rPr lang="es-ES" sz="2000" dirty="0">
                <a:solidFill>
                  <a:srgbClr val="000000"/>
                </a:solidFill>
              </a:rPr>
              <a:t>.</a:t>
            </a:r>
          </a:p>
          <a:p>
            <a:pPr algn="just"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s-ES" sz="2000" dirty="0">
              <a:solidFill>
                <a:srgbClr val="000000"/>
              </a:solidFill>
            </a:endParaRPr>
          </a:p>
          <a:p>
            <a:pPr algn="just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sz="2000" dirty="0" smtClean="0">
                <a:solidFill>
                  <a:srgbClr val="000000"/>
                </a:solidFill>
              </a:rPr>
              <a:t>MEDINA </a:t>
            </a:r>
            <a:r>
              <a:rPr lang="es-ES" sz="2000" dirty="0">
                <a:solidFill>
                  <a:srgbClr val="000000"/>
                </a:solidFill>
              </a:rPr>
              <a:t>e-</a:t>
            </a:r>
            <a:r>
              <a:rPr lang="es-ES" sz="2000" dirty="0" err="1">
                <a:solidFill>
                  <a:srgbClr val="000000"/>
                </a:solidFill>
              </a:rPr>
              <a:t>infrastructure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will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guarantee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viability</a:t>
            </a:r>
            <a:r>
              <a:rPr lang="es-ES" sz="2000" dirty="0">
                <a:solidFill>
                  <a:srgbClr val="000000"/>
                </a:solidFill>
              </a:rPr>
              <a:t>, </a:t>
            </a:r>
            <a:r>
              <a:rPr lang="es-ES" sz="2000" dirty="0" err="1">
                <a:solidFill>
                  <a:srgbClr val="000000"/>
                </a:solidFill>
              </a:rPr>
              <a:t>compatibility</a:t>
            </a:r>
            <a:r>
              <a:rPr lang="es-ES" sz="2000" dirty="0">
                <a:solidFill>
                  <a:srgbClr val="000000"/>
                </a:solidFill>
              </a:rPr>
              <a:t> and </a:t>
            </a:r>
            <a:r>
              <a:rPr lang="es-ES" sz="2000" dirty="0" err="1">
                <a:solidFill>
                  <a:srgbClr val="000000"/>
                </a:solidFill>
              </a:rPr>
              <a:t>sustainability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with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existing</a:t>
            </a:r>
            <a:r>
              <a:rPr lang="es-ES" sz="2000" dirty="0">
                <a:solidFill>
                  <a:srgbClr val="000000"/>
                </a:solidFill>
              </a:rPr>
              <a:t> </a:t>
            </a:r>
            <a:r>
              <a:rPr lang="es-ES" sz="2000" dirty="0" err="1">
                <a:solidFill>
                  <a:srgbClr val="000000"/>
                </a:solidFill>
              </a:rPr>
              <a:t>databases</a:t>
            </a:r>
            <a:r>
              <a:rPr lang="es-ES" sz="2000" dirty="0">
                <a:solidFill>
                  <a:srgbClr val="000000"/>
                </a:solidFill>
              </a:rPr>
              <a:t>.</a:t>
            </a:r>
          </a:p>
          <a:p>
            <a:pPr algn="just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s-ES" sz="2000" dirty="0" smtClean="0">
              <a:solidFill>
                <a:srgbClr val="000000"/>
              </a:solidFill>
            </a:endParaRPr>
          </a:p>
          <a:p>
            <a:pPr algn="just">
              <a:buFont typeface="Arial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s-ES" sz="2000" dirty="0">
              <a:solidFill>
                <a:srgbClr val="000000"/>
              </a:solidFill>
            </a:endParaRPr>
          </a:p>
          <a:p>
            <a:pPr algn="just">
              <a:spcBef>
                <a:spcPts val="450"/>
              </a:spcBef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s-ES" sz="2000" dirty="0">
              <a:solidFill>
                <a:srgbClr val="000000"/>
              </a:solidFill>
            </a:endParaRPr>
          </a:p>
          <a:p>
            <a:pPr algn="just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s-E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4500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s-ES" sz="3200" b="1">
                <a:solidFill>
                  <a:srgbClr val="1F497D"/>
                </a:solidFill>
              </a:rPr>
              <a:t>MeI conceptual model</a:t>
            </a: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22325"/>
            <a:ext cx="8047037" cy="561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01/02/13</a:t>
            </a:r>
            <a:endParaRPr lang="it-IT"/>
          </a:p>
        </p:txBody>
      </p:sp>
      <p:sp>
        <p:nvSpPr>
          <p:cNvPr id="3" name="Rectángulo 2"/>
          <p:cNvSpPr/>
          <p:nvPr/>
        </p:nvSpPr>
        <p:spPr>
          <a:xfrm>
            <a:off x="1187624" y="3789040"/>
            <a:ext cx="7776864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2D2DB9"/>
                </a:solidFill>
              </a:rPr>
              <a:t>The pilot case in Egypt includes coastal delta lake; Lake </a:t>
            </a:r>
            <a:r>
              <a:rPr lang="en-GB" dirty="0" err="1">
                <a:solidFill>
                  <a:srgbClr val="2D2DB9"/>
                </a:solidFill>
              </a:rPr>
              <a:t>Burullus</a:t>
            </a:r>
            <a:r>
              <a:rPr lang="en-GB" dirty="0">
                <a:solidFill>
                  <a:srgbClr val="2D2DB9"/>
                </a:solidFill>
              </a:rPr>
              <a:t>. </a:t>
            </a:r>
            <a:endParaRPr lang="en-GB" dirty="0" smtClean="0">
              <a:solidFill>
                <a:srgbClr val="2D2DB9"/>
              </a:solidFill>
            </a:endParaRPr>
          </a:p>
          <a:p>
            <a:pPr algn="just"/>
            <a:endParaRPr lang="en-GB" dirty="0">
              <a:solidFill>
                <a:srgbClr val="2D2DB9"/>
              </a:solidFill>
            </a:endParaRPr>
          </a:p>
          <a:p>
            <a:pPr algn="just"/>
            <a:r>
              <a:rPr lang="en-GB" dirty="0" smtClean="0">
                <a:solidFill>
                  <a:srgbClr val="2D2DB9"/>
                </a:solidFill>
              </a:rPr>
              <a:t>The </a:t>
            </a:r>
            <a:r>
              <a:rPr lang="en-GB" dirty="0">
                <a:solidFill>
                  <a:srgbClr val="2D2DB9"/>
                </a:solidFill>
              </a:rPr>
              <a:t>Gulf of </a:t>
            </a:r>
            <a:r>
              <a:rPr lang="en-GB" dirty="0" err="1" smtClean="0">
                <a:solidFill>
                  <a:srgbClr val="2D2DB9"/>
                </a:solidFill>
              </a:rPr>
              <a:t>Gabes</a:t>
            </a:r>
            <a:r>
              <a:rPr lang="en-GB" dirty="0" smtClean="0">
                <a:solidFill>
                  <a:srgbClr val="2D2DB9"/>
                </a:solidFill>
              </a:rPr>
              <a:t> is the gateway between eastern and </a:t>
            </a:r>
            <a:r>
              <a:rPr lang="en-GB" dirty="0" err="1" smtClean="0">
                <a:solidFill>
                  <a:srgbClr val="2D2DB9"/>
                </a:solidFill>
              </a:rPr>
              <a:t>wetern</a:t>
            </a:r>
            <a:r>
              <a:rPr lang="en-GB" dirty="0" smtClean="0">
                <a:solidFill>
                  <a:srgbClr val="2D2DB9"/>
                </a:solidFill>
              </a:rPr>
              <a:t> </a:t>
            </a:r>
            <a:r>
              <a:rPr lang="en-GB" dirty="0" err="1" smtClean="0">
                <a:solidFill>
                  <a:srgbClr val="2D2DB9"/>
                </a:solidFill>
              </a:rPr>
              <a:t>mediterranean</a:t>
            </a:r>
            <a:r>
              <a:rPr lang="en-GB" dirty="0" smtClean="0">
                <a:solidFill>
                  <a:srgbClr val="2D2DB9"/>
                </a:solidFill>
              </a:rPr>
              <a:t> conditions</a:t>
            </a:r>
          </a:p>
          <a:p>
            <a:pPr algn="just"/>
            <a:endParaRPr lang="en-GB" dirty="0">
              <a:solidFill>
                <a:srgbClr val="2D2DB9"/>
              </a:solidFill>
            </a:endParaRPr>
          </a:p>
          <a:p>
            <a:pPr algn="just"/>
            <a:r>
              <a:rPr lang="en-GB" dirty="0" err="1" smtClean="0">
                <a:solidFill>
                  <a:srgbClr val="2D2DB9"/>
                </a:solidFill>
              </a:rPr>
              <a:t>Lybia</a:t>
            </a:r>
            <a:endParaRPr lang="en-GB" dirty="0" smtClean="0">
              <a:solidFill>
                <a:srgbClr val="2D2DB9"/>
              </a:solidFill>
            </a:endParaRPr>
          </a:p>
          <a:p>
            <a:pPr algn="just"/>
            <a:endParaRPr lang="en-GB" dirty="0" smtClean="0">
              <a:solidFill>
                <a:srgbClr val="2D2DB9"/>
              </a:solidFill>
            </a:endParaRPr>
          </a:p>
          <a:p>
            <a:pPr algn="just"/>
            <a:r>
              <a:rPr lang="en-GB" dirty="0">
                <a:solidFill>
                  <a:srgbClr val="2D2DB9"/>
                </a:solidFill>
              </a:rPr>
              <a:t>The </a:t>
            </a:r>
            <a:r>
              <a:rPr lang="en-GB" dirty="0" err="1">
                <a:solidFill>
                  <a:srgbClr val="2D2DB9"/>
                </a:solidFill>
              </a:rPr>
              <a:t>Nador</a:t>
            </a:r>
            <a:r>
              <a:rPr lang="en-GB" dirty="0">
                <a:solidFill>
                  <a:srgbClr val="2D2DB9"/>
                </a:solidFill>
              </a:rPr>
              <a:t> lagoon, also called </a:t>
            </a:r>
            <a:r>
              <a:rPr lang="en-GB" dirty="0" err="1">
                <a:solidFill>
                  <a:srgbClr val="2D2DB9"/>
                </a:solidFill>
              </a:rPr>
              <a:t>Sabkha</a:t>
            </a:r>
            <a:r>
              <a:rPr lang="en-GB" dirty="0">
                <a:solidFill>
                  <a:srgbClr val="2D2DB9"/>
                </a:solidFill>
              </a:rPr>
              <a:t> </a:t>
            </a:r>
            <a:r>
              <a:rPr lang="en-GB" dirty="0" err="1">
                <a:solidFill>
                  <a:srgbClr val="2D2DB9"/>
                </a:solidFill>
              </a:rPr>
              <a:t>Bou</a:t>
            </a:r>
            <a:r>
              <a:rPr lang="en-GB" dirty="0">
                <a:solidFill>
                  <a:srgbClr val="2D2DB9"/>
                </a:solidFill>
              </a:rPr>
              <a:t> </a:t>
            </a:r>
            <a:r>
              <a:rPr lang="en-GB" dirty="0" err="1">
                <a:solidFill>
                  <a:srgbClr val="2D2DB9"/>
                </a:solidFill>
              </a:rPr>
              <a:t>Areg</a:t>
            </a:r>
            <a:r>
              <a:rPr lang="en-GB" dirty="0">
                <a:solidFill>
                  <a:srgbClr val="2D2DB9"/>
                </a:solidFill>
              </a:rPr>
              <a:t> or Mar </a:t>
            </a:r>
            <a:r>
              <a:rPr lang="en-GB" dirty="0" err="1">
                <a:solidFill>
                  <a:srgbClr val="2D2DB9"/>
                </a:solidFill>
              </a:rPr>
              <a:t>Chica</a:t>
            </a:r>
            <a:r>
              <a:rPr lang="en-GB" dirty="0">
                <a:solidFill>
                  <a:srgbClr val="2D2DB9"/>
                </a:solidFill>
              </a:rPr>
              <a:t>, is </a:t>
            </a:r>
            <a:r>
              <a:rPr lang="en-GB" dirty="0" smtClean="0">
                <a:solidFill>
                  <a:srgbClr val="2D2DB9"/>
                </a:solidFill>
              </a:rPr>
              <a:t>the </a:t>
            </a:r>
            <a:r>
              <a:rPr lang="en-GB" dirty="0">
                <a:solidFill>
                  <a:srgbClr val="2D2DB9"/>
                </a:solidFill>
              </a:rPr>
              <a:t>second lagoon complex of northern Africa (115 km2)</a:t>
            </a:r>
            <a:endParaRPr lang="en-GB" dirty="0" smtClean="0">
              <a:solidFill>
                <a:srgbClr val="2D2DB9"/>
              </a:solidFill>
            </a:endParaRPr>
          </a:p>
          <a:p>
            <a:pPr algn="just"/>
            <a:endParaRPr lang="en-GB" dirty="0">
              <a:solidFill>
                <a:srgbClr val="2D2DB9"/>
              </a:solidFill>
            </a:endParaRPr>
          </a:p>
        </p:txBody>
      </p:sp>
      <p:pic>
        <p:nvPicPr>
          <p:cNvPr id="5" name="Imagen 4" descr="Captura de pantalla 2013-04-15 a las 06.21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" y="692696"/>
            <a:ext cx="9144000" cy="31283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037" y="1844824"/>
            <a:ext cx="2853439" cy="170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0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sz="3200" b="1">
                <a:solidFill>
                  <a:srgbClr val="1F497D"/>
                </a:solidFill>
              </a:rPr>
              <a:t>Main MeI features</a:t>
            </a:r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116013" y="1196975"/>
            <a:ext cx="75707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1363" indent="-284163"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ts val="700"/>
              </a:spcBef>
              <a:buFont typeface="Arial" charset="0"/>
              <a:buChar char="•"/>
            </a:pPr>
            <a:r>
              <a:rPr lang="en-GB" sz="2400" dirty="0">
                <a:solidFill>
                  <a:srgbClr val="000000"/>
                </a:solidFill>
              </a:rPr>
              <a:t>From data provider point of view</a:t>
            </a:r>
          </a:p>
          <a:p>
            <a:pPr lvl="1" algn="l" eaLnBrk="1" hangingPunct="1">
              <a:spcBef>
                <a:spcPts val="600"/>
              </a:spcBef>
              <a:buClr>
                <a:srgbClr val="33CC33"/>
              </a:buClr>
              <a:buFont typeface="Arial" charset="0"/>
              <a:buChar char="–"/>
            </a:pPr>
            <a:r>
              <a:rPr lang="en-GB" sz="2000" dirty="0">
                <a:solidFill>
                  <a:srgbClr val="000000"/>
                </a:solidFill>
              </a:rPr>
              <a:t>Standardize metadata creation </a:t>
            </a:r>
          </a:p>
          <a:p>
            <a:pPr lvl="1" algn="l" eaLnBrk="1" hangingPunct="1">
              <a:spcBef>
                <a:spcPts val="600"/>
              </a:spcBef>
              <a:buClr>
                <a:srgbClr val="660066"/>
              </a:buClr>
              <a:buFont typeface="Arial" charset="0"/>
              <a:buChar char="–"/>
            </a:pPr>
            <a:r>
              <a:rPr lang="en-GB" sz="2000" dirty="0">
                <a:solidFill>
                  <a:srgbClr val="000000"/>
                </a:solidFill>
              </a:rPr>
              <a:t>Standardize data </a:t>
            </a:r>
            <a:r>
              <a:rPr lang="en-GB" sz="2000" dirty="0" smtClean="0">
                <a:solidFill>
                  <a:srgbClr val="000000"/>
                </a:solidFill>
              </a:rPr>
              <a:t>publication</a:t>
            </a:r>
          </a:p>
          <a:p>
            <a:pPr lvl="1" algn="l" eaLnBrk="1" hangingPunct="1">
              <a:spcBef>
                <a:spcPts val="600"/>
              </a:spcBef>
              <a:buClr>
                <a:srgbClr val="660066"/>
              </a:buClr>
              <a:buFont typeface="Arial" charset="0"/>
              <a:buChar char="–"/>
            </a:pPr>
            <a:endParaRPr lang="en-GB" sz="2000" dirty="0">
              <a:solidFill>
                <a:srgbClr val="000000"/>
              </a:solidFill>
            </a:endParaRPr>
          </a:p>
          <a:p>
            <a:pPr algn="l" eaLnBrk="1" hangingPunct="1">
              <a:spcBef>
                <a:spcPts val="700"/>
              </a:spcBef>
              <a:buFont typeface="Arial" charset="0"/>
              <a:buChar char="•"/>
            </a:pPr>
            <a:r>
              <a:rPr lang="en-GB" sz="2400" dirty="0" smtClean="0">
                <a:solidFill>
                  <a:srgbClr val="000000"/>
                </a:solidFill>
              </a:rPr>
              <a:t>From user </a:t>
            </a:r>
            <a:r>
              <a:rPr lang="en-GB" sz="2400" dirty="0">
                <a:solidFill>
                  <a:srgbClr val="000000"/>
                </a:solidFill>
              </a:rPr>
              <a:t>point of view</a:t>
            </a:r>
          </a:p>
          <a:p>
            <a:pPr lvl="1" algn="l" eaLnBrk="1" hangingPunct="1">
              <a:spcBef>
                <a:spcPts val="600"/>
              </a:spcBef>
              <a:buClr>
                <a:srgbClr val="33CC33"/>
              </a:buClr>
              <a:buFont typeface="Arial" charset="0"/>
              <a:buChar char="–"/>
            </a:pPr>
            <a:r>
              <a:rPr lang="en-GB" sz="2000" dirty="0">
                <a:solidFill>
                  <a:srgbClr val="000000"/>
                </a:solidFill>
              </a:rPr>
              <a:t>DISCOVERY </a:t>
            </a:r>
            <a:r>
              <a:rPr lang="en-GB" sz="2000" dirty="0">
                <a:solidFill>
                  <a:srgbClr val="000000"/>
                </a:solidFill>
                <a:latin typeface="Wingdings" pitchFamily="2" charset="2"/>
              </a:rPr>
              <a:t></a:t>
            </a:r>
            <a:r>
              <a:rPr lang="en-GB" sz="2000" dirty="0">
                <a:solidFill>
                  <a:srgbClr val="000000"/>
                </a:solidFill>
              </a:rPr>
              <a:t> Search for data and metadata</a:t>
            </a:r>
          </a:p>
          <a:p>
            <a:pPr lvl="1" algn="l" eaLnBrk="1" hangingPunct="1">
              <a:spcBef>
                <a:spcPts val="600"/>
              </a:spcBef>
              <a:buClr>
                <a:srgbClr val="F79646"/>
              </a:buClr>
              <a:buFont typeface="Arial" charset="0"/>
              <a:buChar char="–"/>
            </a:pPr>
            <a:r>
              <a:rPr lang="en-GB" sz="2000" dirty="0">
                <a:solidFill>
                  <a:srgbClr val="000000"/>
                </a:solidFill>
              </a:rPr>
              <a:t>VISUALIZATION </a:t>
            </a:r>
            <a:r>
              <a:rPr lang="en-GB" sz="2000" dirty="0">
                <a:solidFill>
                  <a:srgbClr val="000000"/>
                </a:solidFill>
                <a:latin typeface="Wingdings" pitchFamily="2" charset="2"/>
              </a:rPr>
              <a:t></a:t>
            </a:r>
            <a:r>
              <a:rPr lang="en-GB" sz="2000" dirty="0">
                <a:solidFill>
                  <a:srgbClr val="000000"/>
                </a:solidFill>
              </a:rPr>
              <a:t> View data and metadata to decide whether they are suitable for </a:t>
            </a:r>
            <a:r>
              <a:rPr lang="en-GB" sz="2000" dirty="0" smtClean="0">
                <a:solidFill>
                  <a:srgbClr val="000000"/>
                </a:solidFill>
              </a:rPr>
              <a:t>partner </a:t>
            </a:r>
            <a:r>
              <a:rPr lang="en-GB" sz="2000" dirty="0" smtClean="0">
                <a:solidFill>
                  <a:srgbClr val="000000"/>
                </a:solidFill>
              </a:rPr>
              <a:t>needs</a:t>
            </a:r>
            <a:endParaRPr lang="en-GB" sz="2000" dirty="0">
              <a:solidFill>
                <a:srgbClr val="000000"/>
              </a:solidFill>
            </a:endParaRPr>
          </a:p>
          <a:p>
            <a:pPr lvl="1" algn="l" eaLnBrk="1" hangingPunct="1">
              <a:spcBef>
                <a:spcPts val="600"/>
              </a:spcBef>
              <a:buClr>
                <a:srgbClr val="660066"/>
              </a:buClr>
              <a:buFont typeface="Arial" charset="0"/>
              <a:buChar char="–"/>
            </a:pPr>
            <a:r>
              <a:rPr lang="en-GB" sz="2000" dirty="0">
                <a:solidFill>
                  <a:srgbClr val="000000"/>
                </a:solidFill>
              </a:rPr>
              <a:t>DELIVERY </a:t>
            </a:r>
            <a:r>
              <a:rPr lang="en-GB" sz="2000" dirty="0">
                <a:solidFill>
                  <a:srgbClr val="000000"/>
                </a:solidFill>
                <a:latin typeface="Wingdings" pitchFamily="2" charset="2"/>
              </a:rPr>
              <a:t></a:t>
            </a:r>
            <a:r>
              <a:rPr lang="en-GB" sz="2000" dirty="0">
                <a:solidFill>
                  <a:srgbClr val="000000"/>
                </a:solidFill>
              </a:rPr>
              <a:t> Access or download data for analysis or mapping </a:t>
            </a:r>
            <a:r>
              <a:rPr lang="en-GB" sz="2000" dirty="0" smtClean="0">
                <a:solidFill>
                  <a:srgbClr val="000000"/>
                </a:solidFill>
              </a:rPr>
              <a:t>purposes</a:t>
            </a:r>
            <a:endParaRPr lang="en-GB" sz="2000" dirty="0">
              <a:solidFill>
                <a:srgbClr val="000000"/>
              </a:solidFill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5300663"/>
            <a:ext cx="5329238" cy="127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1258888" y="6381750"/>
            <a:ext cx="1331912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buClrTx/>
              <a:buFontTx/>
              <a:buNone/>
            </a:pPr>
            <a:r>
              <a:rPr lang="it-IT" sz="1200">
                <a:solidFill>
                  <a:srgbClr val="898989"/>
                </a:solidFill>
              </a:rPr>
              <a:t>01/02/13</a:t>
            </a: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3124200" y="6356350"/>
            <a:ext cx="44005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7729538" y="6381750"/>
            <a:ext cx="12350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8D5E744-171C-4A21-863E-D694B4581B4C}" type="slidenum">
              <a:rPr lang="it-IT" sz="1200">
                <a:solidFill>
                  <a:srgbClr val="898989"/>
                </a:solidFill>
              </a:rPr>
              <a:pPr algn="r" eaLnBrk="1" hangingPunct="1">
                <a:buClrTx/>
                <a:buFontTx/>
                <a:buNone/>
              </a:pPr>
              <a:t>9</a:t>
            </a:fld>
            <a:endParaRPr lang="it-IT" sz="1200">
              <a:solidFill>
                <a:srgbClr val="898989"/>
              </a:solidFill>
            </a:endParaRP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837739" y="908720"/>
            <a:ext cx="8126749" cy="504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4163" indent="-284163"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marL="741363" indent="-284163"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284163" algn="l"/>
                <a:tab pos="1198563" algn="l"/>
                <a:tab pos="2112963" algn="l"/>
                <a:tab pos="3027363" algn="l"/>
                <a:tab pos="3941763" algn="l"/>
                <a:tab pos="4856163" algn="l"/>
                <a:tab pos="5770563" algn="l"/>
                <a:tab pos="6684963" algn="l"/>
                <a:tab pos="7599363" algn="l"/>
                <a:tab pos="8513763" algn="l"/>
                <a:tab pos="9428163" algn="l"/>
                <a:tab pos="1034256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 algn="just" eaLnBrk="1" hangingPunct="1">
              <a:lnSpc>
                <a:spcPct val="150000"/>
              </a:lnSpc>
            </a:pPr>
            <a:r>
              <a:rPr lang="en-GB" sz="2400" dirty="0" smtClean="0">
                <a:solidFill>
                  <a:srgbClr val="000000"/>
                </a:solidFill>
              </a:rPr>
              <a:t>	Choice </a:t>
            </a:r>
            <a:r>
              <a:rPr lang="en-GB" sz="2400" dirty="0" smtClean="0">
                <a:solidFill>
                  <a:srgbClr val="000000"/>
                </a:solidFill>
              </a:rPr>
              <a:t>of </a:t>
            </a:r>
            <a:r>
              <a:rPr lang="en-GB" sz="2400" dirty="0">
                <a:solidFill>
                  <a:srgbClr val="000000"/>
                </a:solidFill>
              </a:rPr>
              <a:t>components for </a:t>
            </a:r>
            <a:r>
              <a:rPr lang="en-GB" sz="2400" dirty="0" err="1">
                <a:solidFill>
                  <a:srgbClr val="000000"/>
                </a:solidFill>
              </a:rPr>
              <a:t>MeI</a:t>
            </a:r>
            <a:r>
              <a:rPr lang="en-GB" sz="2400" dirty="0">
                <a:solidFill>
                  <a:srgbClr val="000000"/>
                </a:solidFill>
              </a:rPr>
              <a:t>:</a:t>
            </a:r>
          </a:p>
          <a:p>
            <a:pPr lvl="1" algn="just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>
                <a:solidFill>
                  <a:srgbClr val="000000"/>
                </a:solidFill>
              </a:rPr>
              <a:t>Catalogue</a:t>
            </a:r>
            <a:r>
              <a:rPr lang="en-GB" sz="2400" dirty="0">
                <a:solidFill>
                  <a:srgbClr val="000000"/>
                </a:solidFill>
              </a:rPr>
              <a:t>: </a:t>
            </a:r>
            <a:r>
              <a:rPr lang="en-GB" sz="2400" dirty="0" smtClean="0">
                <a:solidFill>
                  <a:srgbClr val="000000"/>
                </a:solidFill>
              </a:rPr>
              <a:t>A key element that in MEDINA is highly problematic due to institutional framework for data management. In situ data availability an issue. A </a:t>
            </a:r>
            <a:r>
              <a:rPr lang="en-GB" sz="2400" dirty="0" smtClean="0">
                <a:solidFill>
                  <a:srgbClr val="0000FF"/>
                </a:solidFill>
              </a:rPr>
              <a:t>data locator module </a:t>
            </a:r>
            <a:r>
              <a:rPr lang="en-GB" sz="2400" dirty="0" smtClean="0">
                <a:solidFill>
                  <a:srgbClr val="000000"/>
                </a:solidFill>
              </a:rPr>
              <a:t>under development</a:t>
            </a:r>
            <a:endParaRPr lang="en-GB" sz="2400" dirty="0" smtClean="0">
              <a:solidFill>
                <a:srgbClr val="000000"/>
              </a:solidFill>
            </a:endParaRPr>
          </a:p>
          <a:p>
            <a:pPr lvl="1" algn="just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 smtClean="0">
                <a:solidFill>
                  <a:srgbClr val="000000"/>
                </a:solidFill>
              </a:rPr>
              <a:t>Viewer</a:t>
            </a:r>
            <a:r>
              <a:rPr lang="en-GB" sz="2400" dirty="0" smtClean="0">
                <a:solidFill>
                  <a:srgbClr val="000000"/>
                </a:solidFill>
              </a:rPr>
              <a:t>: for visualisation of maps and </a:t>
            </a:r>
            <a:r>
              <a:rPr lang="en-GB" sz="2400" dirty="0" smtClean="0">
                <a:solidFill>
                  <a:srgbClr val="000000"/>
                </a:solidFill>
              </a:rPr>
              <a:t>services. The viewer require </a:t>
            </a:r>
            <a:r>
              <a:rPr lang="en-GB" sz="2400" dirty="0" smtClean="0">
                <a:solidFill>
                  <a:srgbClr val="0000FF"/>
                </a:solidFill>
              </a:rPr>
              <a:t>specific tools </a:t>
            </a:r>
            <a:r>
              <a:rPr lang="en-GB" sz="2400" dirty="0" smtClean="0">
                <a:solidFill>
                  <a:srgbClr val="000000"/>
                </a:solidFill>
              </a:rPr>
              <a:t>and modelling gateway</a:t>
            </a:r>
            <a:endParaRPr lang="en-GB" sz="2400" dirty="0" smtClean="0">
              <a:solidFill>
                <a:srgbClr val="000000"/>
              </a:solidFill>
            </a:endParaRPr>
          </a:p>
          <a:p>
            <a:pPr lvl="1" algn="just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GB" sz="2400" b="1" dirty="0" smtClean="0">
                <a:solidFill>
                  <a:srgbClr val="000000"/>
                </a:solidFill>
              </a:rPr>
              <a:t>Atlas</a:t>
            </a:r>
            <a:r>
              <a:rPr lang="en-GB" sz="2400" dirty="0">
                <a:solidFill>
                  <a:srgbClr val="000000"/>
                </a:solidFill>
              </a:rPr>
              <a:t>: </a:t>
            </a:r>
            <a:r>
              <a:rPr lang="en-GB" sz="2400" dirty="0" smtClean="0">
                <a:solidFill>
                  <a:srgbClr val="000000"/>
                </a:solidFill>
              </a:rPr>
              <a:t>to access a set </a:t>
            </a:r>
            <a:r>
              <a:rPr lang="en-GB" sz="2400" dirty="0">
                <a:solidFill>
                  <a:srgbClr val="000000"/>
                </a:solidFill>
              </a:rPr>
              <a:t>of predefined </a:t>
            </a:r>
            <a:r>
              <a:rPr lang="en-GB" sz="2400" dirty="0" smtClean="0">
                <a:solidFill>
                  <a:srgbClr val="000000"/>
                </a:solidFill>
              </a:rPr>
              <a:t>maps. Issues defining key map elements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lnSpc>
                <a:spcPct val="150000"/>
              </a:lnSpc>
              <a:buClrTx/>
              <a:buFontTx/>
              <a:buNone/>
            </a:pPr>
            <a:r>
              <a:rPr lang="en-GB" sz="3200" b="1" dirty="0" smtClean="0">
                <a:solidFill>
                  <a:srgbClr val="1F497D"/>
                </a:solidFill>
              </a:rPr>
              <a:t>Issues for </a:t>
            </a:r>
            <a:r>
              <a:rPr lang="en-GB" sz="3200" b="1" dirty="0" err="1" smtClean="0">
                <a:solidFill>
                  <a:srgbClr val="1F497D"/>
                </a:solidFill>
              </a:rPr>
              <a:t>MeI</a:t>
            </a:r>
            <a:r>
              <a:rPr lang="en-GB" sz="3200" b="1" dirty="0" smtClean="0">
                <a:solidFill>
                  <a:srgbClr val="1F497D"/>
                </a:solidFill>
              </a:rPr>
              <a:t> construction</a:t>
            </a:r>
            <a:endParaRPr lang="en-GB" sz="32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32" charset="-128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32" charset="-128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3667</TotalTime>
  <Words>1256</Words>
  <Application>Microsoft Macintosh PowerPoint</Application>
  <PresentationFormat>Presentación en pantalla (4:3)</PresentationFormat>
  <Paragraphs>212</Paragraphs>
  <Slides>28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0" baseType="lpstr">
      <vt:lpstr>Tema de Office</vt:lpstr>
      <vt:lpstr>1_Tema de Office</vt:lpstr>
      <vt:lpstr>Presentación de PowerPoint</vt:lpstr>
      <vt:lpstr>Presentación de PowerPoint</vt:lpstr>
      <vt:lpstr>MEDINA Overall objectives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Using the Atlas</vt:lpstr>
      <vt:lpstr>The Atlas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pc1</dc:creator>
  <cp:lastModifiedBy>G M</cp:lastModifiedBy>
  <cp:revision>94</cp:revision>
  <cp:lastPrinted>1601-01-01T00:00:00Z</cp:lastPrinted>
  <dcterms:created xsi:type="dcterms:W3CDTF">2012-05-28T16:04:22Z</dcterms:created>
  <dcterms:modified xsi:type="dcterms:W3CDTF">2013-04-15T07:50:48Z</dcterms:modified>
</cp:coreProperties>
</file>