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3"/>
  </p:notesMasterIdLst>
  <p:handoutMasterIdLst>
    <p:handoutMasterId r:id="rId14"/>
  </p:handoutMasterIdLst>
  <p:sldIdLst>
    <p:sldId id="256" r:id="rId2"/>
    <p:sldId id="258" r:id="rId3"/>
    <p:sldId id="259" r:id="rId4"/>
    <p:sldId id="262" r:id="rId5"/>
    <p:sldId id="266" r:id="rId6"/>
    <p:sldId id="263" r:id="rId7"/>
    <p:sldId id="264" r:id="rId8"/>
    <p:sldId id="260" r:id="rId9"/>
    <p:sldId id="261" r:id="rId10"/>
    <p:sldId id="265" r:id="rId11"/>
    <p:sldId id="267" r:id="rId12"/>
  </p:sldIdLst>
  <p:sldSz cx="9144000" cy="6858000" type="screen4x3"/>
  <p:notesSz cx="10058400" cy="6858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229" autoAdjust="0"/>
  </p:normalViewPr>
  <p:slideViewPr>
    <p:cSldViewPr snapToGrid="0" snapToObjects="1">
      <p:cViewPr varScale="1">
        <p:scale>
          <a:sx n="69" d="100"/>
          <a:sy n="69" d="100"/>
        </p:scale>
        <p:origin x="-192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BE8CF1-4FCD-6E46-B671-8A4795EC84EE}" type="doc">
      <dgm:prSet loTypeId="urn:microsoft.com/office/officeart/2005/8/layout/cycle2" loCatId="" qsTypeId="urn:microsoft.com/office/officeart/2005/8/quickstyle/simple4" qsCatId="simple" csTypeId="urn:microsoft.com/office/officeart/2005/8/colors/accent1_2" csCatId="accent1" phldr="1"/>
      <dgm:spPr/>
      <dgm:t>
        <a:bodyPr/>
        <a:lstStyle/>
        <a:p>
          <a:endParaRPr lang="es-ES"/>
        </a:p>
      </dgm:t>
    </dgm:pt>
    <dgm:pt modelId="{019C7D06-A20E-434A-9E6E-01D5903D4140}">
      <dgm:prSet phldrT="[Texto]"/>
      <dgm:spPr/>
      <dgm:t>
        <a:bodyPr/>
        <a:lstStyle/>
        <a:p>
          <a:r>
            <a:rPr lang="en-GB" noProof="0" smtClean="0"/>
            <a:t>Publication</a:t>
          </a:r>
          <a:endParaRPr lang="en-GB" noProof="0"/>
        </a:p>
      </dgm:t>
    </dgm:pt>
    <dgm:pt modelId="{67640E5D-AF1D-C245-BF2F-3F2194AD134F}" type="parTrans" cxnId="{9574C298-456C-404C-A6DE-EA982A3C21DC}">
      <dgm:prSet/>
      <dgm:spPr/>
      <dgm:t>
        <a:bodyPr/>
        <a:lstStyle/>
        <a:p>
          <a:endParaRPr lang="en-GB" noProof="0"/>
        </a:p>
      </dgm:t>
    </dgm:pt>
    <dgm:pt modelId="{D58AD190-9EFE-0C4A-9AFC-58E67849A7C7}" type="sibTrans" cxnId="{9574C298-456C-404C-A6DE-EA982A3C21DC}">
      <dgm:prSet/>
      <dgm:spPr/>
      <dgm:t>
        <a:bodyPr/>
        <a:lstStyle/>
        <a:p>
          <a:endParaRPr lang="en-GB" noProof="0"/>
        </a:p>
      </dgm:t>
    </dgm:pt>
    <dgm:pt modelId="{7192C073-6604-0844-834A-CDC283AE0B8E}">
      <dgm:prSet phldrT="[Texto]"/>
      <dgm:spPr/>
      <dgm:t>
        <a:bodyPr/>
        <a:lstStyle/>
        <a:p>
          <a:r>
            <a:rPr lang="en-GB" noProof="0" smtClean="0"/>
            <a:t>Discovery</a:t>
          </a:r>
          <a:endParaRPr lang="en-GB" noProof="0"/>
        </a:p>
      </dgm:t>
    </dgm:pt>
    <dgm:pt modelId="{C1FD9D83-D49B-2447-9256-6CC6C7BE9A4B}" type="parTrans" cxnId="{7123F033-7F4F-8543-B15F-B26B77844DA0}">
      <dgm:prSet/>
      <dgm:spPr/>
      <dgm:t>
        <a:bodyPr/>
        <a:lstStyle/>
        <a:p>
          <a:endParaRPr lang="en-GB" noProof="0"/>
        </a:p>
      </dgm:t>
    </dgm:pt>
    <dgm:pt modelId="{9B955C9C-C534-244B-B464-F283218F296A}" type="sibTrans" cxnId="{7123F033-7F4F-8543-B15F-B26B77844DA0}">
      <dgm:prSet/>
      <dgm:spPr/>
      <dgm:t>
        <a:bodyPr/>
        <a:lstStyle/>
        <a:p>
          <a:endParaRPr lang="en-GB" noProof="0"/>
        </a:p>
      </dgm:t>
    </dgm:pt>
    <dgm:pt modelId="{E21B3C1D-599F-AD47-84AF-8A6615FA8243}">
      <dgm:prSet phldrT="[Texto]"/>
      <dgm:spPr/>
      <dgm:t>
        <a:bodyPr/>
        <a:lstStyle/>
        <a:p>
          <a:r>
            <a:rPr lang="en-GB" noProof="0" smtClean="0"/>
            <a:t>Access</a:t>
          </a:r>
          <a:endParaRPr lang="en-GB" noProof="0"/>
        </a:p>
      </dgm:t>
    </dgm:pt>
    <dgm:pt modelId="{26936CA3-EA81-0F45-9229-C3D9DB05E1CD}" type="parTrans" cxnId="{829E2097-E523-404F-82A9-67951C13344C}">
      <dgm:prSet/>
      <dgm:spPr/>
      <dgm:t>
        <a:bodyPr/>
        <a:lstStyle/>
        <a:p>
          <a:endParaRPr lang="en-GB" noProof="0"/>
        </a:p>
      </dgm:t>
    </dgm:pt>
    <dgm:pt modelId="{911510EE-4ABA-6345-9694-2C7C7CD3057C}" type="sibTrans" cxnId="{829E2097-E523-404F-82A9-67951C13344C}">
      <dgm:prSet/>
      <dgm:spPr/>
      <dgm:t>
        <a:bodyPr/>
        <a:lstStyle/>
        <a:p>
          <a:endParaRPr lang="en-GB" noProof="0"/>
        </a:p>
      </dgm:t>
    </dgm:pt>
    <dgm:pt modelId="{E5F6E16A-8BD4-624B-AE94-207369D26E84}">
      <dgm:prSet phldrT="[Texto]"/>
      <dgm:spPr/>
      <dgm:t>
        <a:bodyPr/>
        <a:lstStyle/>
        <a:p>
          <a:r>
            <a:rPr lang="en-GB" noProof="0" smtClean="0"/>
            <a:t>Processing</a:t>
          </a:r>
          <a:endParaRPr lang="en-GB" noProof="0"/>
        </a:p>
      </dgm:t>
    </dgm:pt>
    <dgm:pt modelId="{3CB637BE-5915-8446-A5A3-D7AAB17E44F6}" type="parTrans" cxnId="{BEDA227F-1114-BF4E-8F1B-7ABD80A5FC61}">
      <dgm:prSet/>
      <dgm:spPr/>
      <dgm:t>
        <a:bodyPr/>
        <a:lstStyle/>
        <a:p>
          <a:endParaRPr lang="en-GB" noProof="0"/>
        </a:p>
      </dgm:t>
    </dgm:pt>
    <dgm:pt modelId="{27B070D8-6954-E14E-9335-D9378FCB72D1}" type="sibTrans" cxnId="{BEDA227F-1114-BF4E-8F1B-7ABD80A5FC61}">
      <dgm:prSet/>
      <dgm:spPr/>
      <dgm:t>
        <a:bodyPr/>
        <a:lstStyle/>
        <a:p>
          <a:endParaRPr lang="en-GB" noProof="0"/>
        </a:p>
      </dgm:t>
    </dgm:pt>
    <dgm:pt modelId="{E10F1DE1-DA5D-C84C-B2BE-727CFE0B4DEC}" type="pres">
      <dgm:prSet presAssocID="{59BE8CF1-4FCD-6E46-B671-8A4795EC84EE}" presName="cycle" presStyleCnt="0">
        <dgm:presLayoutVars>
          <dgm:dir/>
          <dgm:resizeHandles val="exact"/>
        </dgm:presLayoutVars>
      </dgm:prSet>
      <dgm:spPr/>
      <dgm:t>
        <a:bodyPr/>
        <a:lstStyle/>
        <a:p>
          <a:endParaRPr lang="en-GB"/>
        </a:p>
      </dgm:t>
    </dgm:pt>
    <dgm:pt modelId="{8059D186-597D-4F44-B9E7-B57CE7E9F1A3}" type="pres">
      <dgm:prSet presAssocID="{019C7D06-A20E-434A-9E6E-01D5903D4140}" presName="node" presStyleLbl="node1" presStyleIdx="0" presStyleCnt="4">
        <dgm:presLayoutVars>
          <dgm:bulletEnabled val="1"/>
        </dgm:presLayoutVars>
      </dgm:prSet>
      <dgm:spPr/>
      <dgm:t>
        <a:bodyPr/>
        <a:lstStyle/>
        <a:p>
          <a:endParaRPr lang="es-ES"/>
        </a:p>
      </dgm:t>
    </dgm:pt>
    <dgm:pt modelId="{9526B562-C108-F644-B040-D3CF3954C327}" type="pres">
      <dgm:prSet presAssocID="{D58AD190-9EFE-0C4A-9AFC-58E67849A7C7}" presName="sibTrans" presStyleLbl="sibTrans2D1" presStyleIdx="0" presStyleCnt="4"/>
      <dgm:spPr/>
      <dgm:t>
        <a:bodyPr/>
        <a:lstStyle/>
        <a:p>
          <a:endParaRPr lang="en-GB"/>
        </a:p>
      </dgm:t>
    </dgm:pt>
    <dgm:pt modelId="{765A3A2E-E7C3-AD47-A33F-0E1E3993D892}" type="pres">
      <dgm:prSet presAssocID="{D58AD190-9EFE-0C4A-9AFC-58E67849A7C7}" presName="connectorText" presStyleLbl="sibTrans2D1" presStyleIdx="0" presStyleCnt="4"/>
      <dgm:spPr/>
      <dgm:t>
        <a:bodyPr/>
        <a:lstStyle/>
        <a:p>
          <a:endParaRPr lang="en-GB"/>
        </a:p>
      </dgm:t>
    </dgm:pt>
    <dgm:pt modelId="{4A1B3931-711B-054E-9E77-DCCF76F57D76}" type="pres">
      <dgm:prSet presAssocID="{7192C073-6604-0844-834A-CDC283AE0B8E}" presName="node" presStyleLbl="node1" presStyleIdx="1" presStyleCnt="4">
        <dgm:presLayoutVars>
          <dgm:bulletEnabled val="1"/>
        </dgm:presLayoutVars>
      </dgm:prSet>
      <dgm:spPr/>
      <dgm:t>
        <a:bodyPr/>
        <a:lstStyle/>
        <a:p>
          <a:endParaRPr lang="en-GB"/>
        </a:p>
      </dgm:t>
    </dgm:pt>
    <dgm:pt modelId="{702AFBFB-9AA8-684E-9A13-CD5076434EFE}" type="pres">
      <dgm:prSet presAssocID="{9B955C9C-C534-244B-B464-F283218F296A}" presName="sibTrans" presStyleLbl="sibTrans2D1" presStyleIdx="1" presStyleCnt="4"/>
      <dgm:spPr/>
      <dgm:t>
        <a:bodyPr/>
        <a:lstStyle/>
        <a:p>
          <a:endParaRPr lang="en-GB"/>
        </a:p>
      </dgm:t>
    </dgm:pt>
    <dgm:pt modelId="{56DDFC7C-9231-C244-BB3C-1B6CBF003E8B}" type="pres">
      <dgm:prSet presAssocID="{9B955C9C-C534-244B-B464-F283218F296A}" presName="connectorText" presStyleLbl="sibTrans2D1" presStyleIdx="1" presStyleCnt="4"/>
      <dgm:spPr/>
      <dgm:t>
        <a:bodyPr/>
        <a:lstStyle/>
        <a:p>
          <a:endParaRPr lang="en-GB"/>
        </a:p>
      </dgm:t>
    </dgm:pt>
    <dgm:pt modelId="{2A124EA5-EB0A-1D4B-8B51-FB26F9BACCEB}" type="pres">
      <dgm:prSet presAssocID="{E21B3C1D-599F-AD47-84AF-8A6615FA8243}" presName="node" presStyleLbl="node1" presStyleIdx="2" presStyleCnt="4">
        <dgm:presLayoutVars>
          <dgm:bulletEnabled val="1"/>
        </dgm:presLayoutVars>
      </dgm:prSet>
      <dgm:spPr/>
      <dgm:t>
        <a:bodyPr/>
        <a:lstStyle/>
        <a:p>
          <a:endParaRPr lang="es-ES"/>
        </a:p>
      </dgm:t>
    </dgm:pt>
    <dgm:pt modelId="{2F720184-88CB-3B42-AB7E-C61D69EFAD08}" type="pres">
      <dgm:prSet presAssocID="{911510EE-4ABA-6345-9694-2C7C7CD3057C}" presName="sibTrans" presStyleLbl="sibTrans2D1" presStyleIdx="2" presStyleCnt="4"/>
      <dgm:spPr/>
      <dgm:t>
        <a:bodyPr/>
        <a:lstStyle/>
        <a:p>
          <a:endParaRPr lang="en-GB"/>
        </a:p>
      </dgm:t>
    </dgm:pt>
    <dgm:pt modelId="{C0FE3AF5-5553-4843-8AC4-66E0F623F1E7}" type="pres">
      <dgm:prSet presAssocID="{911510EE-4ABA-6345-9694-2C7C7CD3057C}" presName="connectorText" presStyleLbl="sibTrans2D1" presStyleIdx="2" presStyleCnt="4"/>
      <dgm:spPr/>
      <dgm:t>
        <a:bodyPr/>
        <a:lstStyle/>
        <a:p>
          <a:endParaRPr lang="en-GB"/>
        </a:p>
      </dgm:t>
    </dgm:pt>
    <dgm:pt modelId="{871C3979-639D-8B48-86E0-33BF2F25E6C2}" type="pres">
      <dgm:prSet presAssocID="{E5F6E16A-8BD4-624B-AE94-207369D26E84}" presName="node" presStyleLbl="node1" presStyleIdx="3" presStyleCnt="4">
        <dgm:presLayoutVars>
          <dgm:bulletEnabled val="1"/>
        </dgm:presLayoutVars>
      </dgm:prSet>
      <dgm:spPr/>
      <dgm:t>
        <a:bodyPr/>
        <a:lstStyle/>
        <a:p>
          <a:endParaRPr lang="en-GB"/>
        </a:p>
      </dgm:t>
    </dgm:pt>
    <dgm:pt modelId="{C586D74F-F815-2849-9199-085F1203133D}" type="pres">
      <dgm:prSet presAssocID="{27B070D8-6954-E14E-9335-D9378FCB72D1}" presName="sibTrans" presStyleLbl="sibTrans2D1" presStyleIdx="3" presStyleCnt="4"/>
      <dgm:spPr/>
      <dgm:t>
        <a:bodyPr/>
        <a:lstStyle/>
        <a:p>
          <a:endParaRPr lang="en-GB"/>
        </a:p>
      </dgm:t>
    </dgm:pt>
    <dgm:pt modelId="{B6CD68E7-6B9E-B540-A402-46BB18B6EDCF}" type="pres">
      <dgm:prSet presAssocID="{27B070D8-6954-E14E-9335-D9378FCB72D1}" presName="connectorText" presStyleLbl="sibTrans2D1" presStyleIdx="3" presStyleCnt="4"/>
      <dgm:spPr/>
      <dgm:t>
        <a:bodyPr/>
        <a:lstStyle/>
        <a:p>
          <a:endParaRPr lang="en-GB"/>
        </a:p>
      </dgm:t>
    </dgm:pt>
  </dgm:ptLst>
  <dgm:cxnLst>
    <dgm:cxn modelId="{251F5025-3151-554C-B9A3-BE6172C25E46}" type="presOf" srcId="{D58AD190-9EFE-0C4A-9AFC-58E67849A7C7}" destId="{765A3A2E-E7C3-AD47-A33F-0E1E3993D892}" srcOrd="1" destOrd="0" presId="urn:microsoft.com/office/officeart/2005/8/layout/cycle2"/>
    <dgm:cxn modelId="{48354EE4-51B2-944A-A213-F028789DFE9F}" type="presOf" srcId="{E21B3C1D-599F-AD47-84AF-8A6615FA8243}" destId="{2A124EA5-EB0A-1D4B-8B51-FB26F9BACCEB}" srcOrd="0" destOrd="0" presId="urn:microsoft.com/office/officeart/2005/8/layout/cycle2"/>
    <dgm:cxn modelId="{7123F033-7F4F-8543-B15F-B26B77844DA0}" srcId="{59BE8CF1-4FCD-6E46-B671-8A4795EC84EE}" destId="{7192C073-6604-0844-834A-CDC283AE0B8E}" srcOrd="1" destOrd="0" parTransId="{C1FD9D83-D49B-2447-9256-6CC6C7BE9A4B}" sibTransId="{9B955C9C-C534-244B-B464-F283218F296A}"/>
    <dgm:cxn modelId="{AB22977F-0CDD-D643-8DF7-6C4BF65E99F7}" type="presOf" srcId="{9B955C9C-C534-244B-B464-F283218F296A}" destId="{56DDFC7C-9231-C244-BB3C-1B6CBF003E8B}" srcOrd="1" destOrd="0" presId="urn:microsoft.com/office/officeart/2005/8/layout/cycle2"/>
    <dgm:cxn modelId="{BEDA227F-1114-BF4E-8F1B-7ABD80A5FC61}" srcId="{59BE8CF1-4FCD-6E46-B671-8A4795EC84EE}" destId="{E5F6E16A-8BD4-624B-AE94-207369D26E84}" srcOrd="3" destOrd="0" parTransId="{3CB637BE-5915-8446-A5A3-D7AAB17E44F6}" sibTransId="{27B070D8-6954-E14E-9335-D9378FCB72D1}"/>
    <dgm:cxn modelId="{FAF04014-0437-1B43-AAEC-CA7384D5B366}" type="presOf" srcId="{911510EE-4ABA-6345-9694-2C7C7CD3057C}" destId="{C0FE3AF5-5553-4843-8AC4-66E0F623F1E7}" srcOrd="1" destOrd="0" presId="urn:microsoft.com/office/officeart/2005/8/layout/cycle2"/>
    <dgm:cxn modelId="{AE8AC786-BD4C-2943-A665-AD446E1D8A43}" type="presOf" srcId="{911510EE-4ABA-6345-9694-2C7C7CD3057C}" destId="{2F720184-88CB-3B42-AB7E-C61D69EFAD08}" srcOrd="0" destOrd="0" presId="urn:microsoft.com/office/officeart/2005/8/layout/cycle2"/>
    <dgm:cxn modelId="{829E2097-E523-404F-82A9-67951C13344C}" srcId="{59BE8CF1-4FCD-6E46-B671-8A4795EC84EE}" destId="{E21B3C1D-599F-AD47-84AF-8A6615FA8243}" srcOrd="2" destOrd="0" parTransId="{26936CA3-EA81-0F45-9229-C3D9DB05E1CD}" sibTransId="{911510EE-4ABA-6345-9694-2C7C7CD3057C}"/>
    <dgm:cxn modelId="{8FB08077-268E-2247-9DB3-12EA7F84C08C}" type="presOf" srcId="{7192C073-6604-0844-834A-CDC283AE0B8E}" destId="{4A1B3931-711B-054E-9E77-DCCF76F57D76}" srcOrd="0" destOrd="0" presId="urn:microsoft.com/office/officeart/2005/8/layout/cycle2"/>
    <dgm:cxn modelId="{9574C298-456C-404C-A6DE-EA982A3C21DC}" srcId="{59BE8CF1-4FCD-6E46-B671-8A4795EC84EE}" destId="{019C7D06-A20E-434A-9E6E-01D5903D4140}" srcOrd="0" destOrd="0" parTransId="{67640E5D-AF1D-C245-BF2F-3F2194AD134F}" sibTransId="{D58AD190-9EFE-0C4A-9AFC-58E67849A7C7}"/>
    <dgm:cxn modelId="{86A9E08D-189A-A04F-A00B-32A553F03B63}" type="presOf" srcId="{D58AD190-9EFE-0C4A-9AFC-58E67849A7C7}" destId="{9526B562-C108-F644-B040-D3CF3954C327}" srcOrd="0" destOrd="0" presId="urn:microsoft.com/office/officeart/2005/8/layout/cycle2"/>
    <dgm:cxn modelId="{4492EF50-0401-0E4C-BEF2-3E5347B93E4E}" type="presOf" srcId="{E5F6E16A-8BD4-624B-AE94-207369D26E84}" destId="{871C3979-639D-8B48-86E0-33BF2F25E6C2}" srcOrd="0" destOrd="0" presId="urn:microsoft.com/office/officeart/2005/8/layout/cycle2"/>
    <dgm:cxn modelId="{9D44CA2C-0C68-0740-AE69-D919AF2D02C2}" type="presOf" srcId="{019C7D06-A20E-434A-9E6E-01D5903D4140}" destId="{8059D186-597D-4F44-B9E7-B57CE7E9F1A3}" srcOrd="0" destOrd="0" presId="urn:microsoft.com/office/officeart/2005/8/layout/cycle2"/>
    <dgm:cxn modelId="{9A759E27-CCCF-2F43-B9DF-3921A8FDB844}" type="presOf" srcId="{59BE8CF1-4FCD-6E46-B671-8A4795EC84EE}" destId="{E10F1DE1-DA5D-C84C-B2BE-727CFE0B4DEC}" srcOrd="0" destOrd="0" presId="urn:microsoft.com/office/officeart/2005/8/layout/cycle2"/>
    <dgm:cxn modelId="{1EF02A05-672D-3549-8503-4F94064757C8}" type="presOf" srcId="{27B070D8-6954-E14E-9335-D9378FCB72D1}" destId="{C586D74F-F815-2849-9199-085F1203133D}" srcOrd="0" destOrd="0" presId="urn:microsoft.com/office/officeart/2005/8/layout/cycle2"/>
    <dgm:cxn modelId="{98DC7762-DE73-DD40-8D3B-582B3DA410F8}" type="presOf" srcId="{9B955C9C-C534-244B-B464-F283218F296A}" destId="{702AFBFB-9AA8-684E-9A13-CD5076434EFE}" srcOrd="0" destOrd="0" presId="urn:microsoft.com/office/officeart/2005/8/layout/cycle2"/>
    <dgm:cxn modelId="{FA65A16D-C2C1-D346-AE32-1F4E15F860D3}" type="presOf" srcId="{27B070D8-6954-E14E-9335-D9378FCB72D1}" destId="{B6CD68E7-6B9E-B540-A402-46BB18B6EDCF}" srcOrd="1" destOrd="0" presId="urn:microsoft.com/office/officeart/2005/8/layout/cycle2"/>
    <dgm:cxn modelId="{F232355A-544F-8E44-AB56-24B8B27CC392}" type="presParOf" srcId="{E10F1DE1-DA5D-C84C-B2BE-727CFE0B4DEC}" destId="{8059D186-597D-4F44-B9E7-B57CE7E9F1A3}" srcOrd="0" destOrd="0" presId="urn:microsoft.com/office/officeart/2005/8/layout/cycle2"/>
    <dgm:cxn modelId="{2F5782E5-8F8A-5841-AB89-CDE32A23E445}" type="presParOf" srcId="{E10F1DE1-DA5D-C84C-B2BE-727CFE0B4DEC}" destId="{9526B562-C108-F644-B040-D3CF3954C327}" srcOrd="1" destOrd="0" presId="urn:microsoft.com/office/officeart/2005/8/layout/cycle2"/>
    <dgm:cxn modelId="{8852E7F4-3DFC-D645-AC00-44448658F7AD}" type="presParOf" srcId="{9526B562-C108-F644-B040-D3CF3954C327}" destId="{765A3A2E-E7C3-AD47-A33F-0E1E3993D892}" srcOrd="0" destOrd="0" presId="urn:microsoft.com/office/officeart/2005/8/layout/cycle2"/>
    <dgm:cxn modelId="{F4997998-7517-154E-965E-07BCE9CDFAE5}" type="presParOf" srcId="{E10F1DE1-DA5D-C84C-B2BE-727CFE0B4DEC}" destId="{4A1B3931-711B-054E-9E77-DCCF76F57D76}" srcOrd="2" destOrd="0" presId="urn:microsoft.com/office/officeart/2005/8/layout/cycle2"/>
    <dgm:cxn modelId="{EB97C517-E75D-F847-B107-BD047BA90069}" type="presParOf" srcId="{E10F1DE1-DA5D-C84C-B2BE-727CFE0B4DEC}" destId="{702AFBFB-9AA8-684E-9A13-CD5076434EFE}" srcOrd="3" destOrd="0" presId="urn:microsoft.com/office/officeart/2005/8/layout/cycle2"/>
    <dgm:cxn modelId="{63A87BF2-7929-7D4E-8C30-E4DAF80BD418}" type="presParOf" srcId="{702AFBFB-9AA8-684E-9A13-CD5076434EFE}" destId="{56DDFC7C-9231-C244-BB3C-1B6CBF003E8B}" srcOrd="0" destOrd="0" presId="urn:microsoft.com/office/officeart/2005/8/layout/cycle2"/>
    <dgm:cxn modelId="{5E3019D7-4BA6-AA44-852D-318C58DE16F9}" type="presParOf" srcId="{E10F1DE1-DA5D-C84C-B2BE-727CFE0B4DEC}" destId="{2A124EA5-EB0A-1D4B-8B51-FB26F9BACCEB}" srcOrd="4" destOrd="0" presId="urn:microsoft.com/office/officeart/2005/8/layout/cycle2"/>
    <dgm:cxn modelId="{E4ACFCE2-F59E-2149-8D1D-E92438DA3BE8}" type="presParOf" srcId="{E10F1DE1-DA5D-C84C-B2BE-727CFE0B4DEC}" destId="{2F720184-88CB-3B42-AB7E-C61D69EFAD08}" srcOrd="5" destOrd="0" presId="urn:microsoft.com/office/officeart/2005/8/layout/cycle2"/>
    <dgm:cxn modelId="{705D4E42-B510-1446-A77E-C599206507BD}" type="presParOf" srcId="{2F720184-88CB-3B42-AB7E-C61D69EFAD08}" destId="{C0FE3AF5-5553-4843-8AC4-66E0F623F1E7}" srcOrd="0" destOrd="0" presId="urn:microsoft.com/office/officeart/2005/8/layout/cycle2"/>
    <dgm:cxn modelId="{25148A5E-DA7C-1F42-9565-0B5CB49857BB}" type="presParOf" srcId="{E10F1DE1-DA5D-C84C-B2BE-727CFE0B4DEC}" destId="{871C3979-639D-8B48-86E0-33BF2F25E6C2}" srcOrd="6" destOrd="0" presId="urn:microsoft.com/office/officeart/2005/8/layout/cycle2"/>
    <dgm:cxn modelId="{CA7FDCB9-3D99-7540-A17A-CC67C8EDE00B}" type="presParOf" srcId="{E10F1DE1-DA5D-C84C-B2BE-727CFE0B4DEC}" destId="{C586D74F-F815-2849-9199-085F1203133D}" srcOrd="7" destOrd="0" presId="urn:microsoft.com/office/officeart/2005/8/layout/cycle2"/>
    <dgm:cxn modelId="{13D10CAD-1562-4042-998F-73A9ADE51B00}" type="presParOf" srcId="{C586D74F-F815-2849-9199-085F1203133D}" destId="{B6CD68E7-6B9E-B540-A402-46BB18B6EDCF}"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59D186-597D-4F44-B9E7-B57CE7E9F1A3}">
      <dsp:nvSpPr>
        <dsp:cNvPr id="0" name=""/>
        <dsp:cNvSpPr/>
      </dsp:nvSpPr>
      <dsp:spPr>
        <a:xfrm>
          <a:off x="3390490" y="1712"/>
          <a:ext cx="1448618" cy="1448618"/>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noProof="0" smtClean="0"/>
            <a:t>Publication</a:t>
          </a:r>
          <a:endParaRPr lang="en-GB" sz="1400" kern="1200" noProof="0"/>
        </a:p>
      </dsp:txBody>
      <dsp:txXfrm>
        <a:off x="3602635" y="213857"/>
        <a:ext cx="1024328" cy="1024328"/>
      </dsp:txXfrm>
    </dsp:sp>
    <dsp:sp modelId="{9526B562-C108-F644-B040-D3CF3954C327}">
      <dsp:nvSpPr>
        <dsp:cNvPr id="0" name=""/>
        <dsp:cNvSpPr/>
      </dsp:nvSpPr>
      <dsp:spPr>
        <a:xfrm rot="2700000">
          <a:off x="4683473" y="1242357"/>
          <a:ext cx="384234" cy="488908"/>
        </a:xfrm>
        <a:prstGeom prst="rightArrow">
          <a:avLst>
            <a:gd name="adj1" fmla="val 60000"/>
            <a:gd name="adj2" fmla="val 50000"/>
          </a:avLst>
        </a:prstGeom>
        <a:gradFill rotWithShape="0">
          <a:gsLst>
            <a:gs pos="0">
              <a:schemeClr val="accent1">
                <a:tint val="60000"/>
                <a:hueOff val="0"/>
                <a:satOff val="0"/>
                <a:lumOff val="0"/>
                <a:alphaOff val="0"/>
                <a:shade val="15000"/>
                <a:satMod val="180000"/>
              </a:schemeClr>
            </a:gs>
            <a:gs pos="50000">
              <a:schemeClr val="accent1">
                <a:tint val="60000"/>
                <a:hueOff val="0"/>
                <a:satOff val="0"/>
                <a:lumOff val="0"/>
                <a:alphaOff val="0"/>
                <a:shade val="45000"/>
                <a:satMod val="170000"/>
              </a:schemeClr>
            </a:gs>
            <a:gs pos="70000">
              <a:schemeClr val="accent1">
                <a:tint val="60000"/>
                <a:hueOff val="0"/>
                <a:satOff val="0"/>
                <a:lumOff val="0"/>
                <a:alphaOff val="0"/>
                <a:tint val="99000"/>
                <a:shade val="65000"/>
                <a:satMod val="155000"/>
              </a:schemeClr>
            </a:gs>
            <a:gs pos="100000">
              <a:schemeClr val="accent1">
                <a:tint val="6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noProof="0"/>
        </a:p>
      </dsp:txBody>
      <dsp:txXfrm>
        <a:off x="4700354" y="1299385"/>
        <a:ext cx="268964" cy="293344"/>
      </dsp:txXfrm>
    </dsp:sp>
    <dsp:sp modelId="{4A1B3931-711B-054E-9E77-DCCF76F57D76}">
      <dsp:nvSpPr>
        <dsp:cNvPr id="0" name=""/>
        <dsp:cNvSpPr/>
      </dsp:nvSpPr>
      <dsp:spPr>
        <a:xfrm>
          <a:off x="4927450" y="1538671"/>
          <a:ext cx="1448618" cy="1448618"/>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noProof="0" smtClean="0"/>
            <a:t>Discovery</a:t>
          </a:r>
          <a:endParaRPr lang="en-GB" sz="1400" kern="1200" noProof="0"/>
        </a:p>
      </dsp:txBody>
      <dsp:txXfrm>
        <a:off x="5139595" y="1750816"/>
        <a:ext cx="1024328" cy="1024328"/>
      </dsp:txXfrm>
    </dsp:sp>
    <dsp:sp modelId="{702AFBFB-9AA8-684E-9A13-CD5076434EFE}">
      <dsp:nvSpPr>
        <dsp:cNvPr id="0" name=""/>
        <dsp:cNvSpPr/>
      </dsp:nvSpPr>
      <dsp:spPr>
        <a:xfrm rot="8100000">
          <a:off x="4698852" y="2779316"/>
          <a:ext cx="384234" cy="488908"/>
        </a:xfrm>
        <a:prstGeom prst="rightArrow">
          <a:avLst>
            <a:gd name="adj1" fmla="val 60000"/>
            <a:gd name="adj2" fmla="val 50000"/>
          </a:avLst>
        </a:prstGeom>
        <a:gradFill rotWithShape="0">
          <a:gsLst>
            <a:gs pos="0">
              <a:schemeClr val="accent1">
                <a:tint val="60000"/>
                <a:hueOff val="0"/>
                <a:satOff val="0"/>
                <a:lumOff val="0"/>
                <a:alphaOff val="0"/>
                <a:shade val="15000"/>
                <a:satMod val="180000"/>
              </a:schemeClr>
            </a:gs>
            <a:gs pos="50000">
              <a:schemeClr val="accent1">
                <a:tint val="60000"/>
                <a:hueOff val="0"/>
                <a:satOff val="0"/>
                <a:lumOff val="0"/>
                <a:alphaOff val="0"/>
                <a:shade val="45000"/>
                <a:satMod val="170000"/>
              </a:schemeClr>
            </a:gs>
            <a:gs pos="70000">
              <a:schemeClr val="accent1">
                <a:tint val="60000"/>
                <a:hueOff val="0"/>
                <a:satOff val="0"/>
                <a:lumOff val="0"/>
                <a:alphaOff val="0"/>
                <a:tint val="99000"/>
                <a:shade val="65000"/>
                <a:satMod val="155000"/>
              </a:schemeClr>
            </a:gs>
            <a:gs pos="100000">
              <a:schemeClr val="accent1">
                <a:tint val="6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noProof="0"/>
        </a:p>
      </dsp:txBody>
      <dsp:txXfrm rot="10800000">
        <a:off x="4797241" y="2836344"/>
        <a:ext cx="268964" cy="293344"/>
      </dsp:txXfrm>
    </dsp:sp>
    <dsp:sp modelId="{2A124EA5-EB0A-1D4B-8B51-FB26F9BACCEB}">
      <dsp:nvSpPr>
        <dsp:cNvPr id="0" name=""/>
        <dsp:cNvSpPr/>
      </dsp:nvSpPr>
      <dsp:spPr>
        <a:xfrm>
          <a:off x="3390490" y="3075631"/>
          <a:ext cx="1448618" cy="1448618"/>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noProof="0" smtClean="0"/>
            <a:t>Access</a:t>
          </a:r>
          <a:endParaRPr lang="en-GB" sz="1400" kern="1200" noProof="0"/>
        </a:p>
      </dsp:txBody>
      <dsp:txXfrm>
        <a:off x="3602635" y="3287776"/>
        <a:ext cx="1024328" cy="1024328"/>
      </dsp:txXfrm>
    </dsp:sp>
    <dsp:sp modelId="{2F720184-88CB-3B42-AB7E-C61D69EFAD08}">
      <dsp:nvSpPr>
        <dsp:cNvPr id="0" name=""/>
        <dsp:cNvSpPr/>
      </dsp:nvSpPr>
      <dsp:spPr>
        <a:xfrm rot="13500000">
          <a:off x="3161892" y="2794695"/>
          <a:ext cx="384234" cy="488908"/>
        </a:xfrm>
        <a:prstGeom prst="rightArrow">
          <a:avLst>
            <a:gd name="adj1" fmla="val 60000"/>
            <a:gd name="adj2" fmla="val 50000"/>
          </a:avLst>
        </a:prstGeom>
        <a:gradFill rotWithShape="0">
          <a:gsLst>
            <a:gs pos="0">
              <a:schemeClr val="accent1">
                <a:tint val="60000"/>
                <a:hueOff val="0"/>
                <a:satOff val="0"/>
                <a:lumOff val="0"/>
                <a:alphaOff val="0"/>
                <a:shade val="15000"/>
                <a:satMod val="180000"/>
              </a:schemeClr>
            </a:gs>
            <a:gs pos="50000">
              <a:schemeClr val="accent1">
                <a:tint val="60000"/>
                <a:hueOff val="0"/>
                <a:satOff val="0"/>
                <a:lumOff val="0"/>
                <a:alphaOff val="0"/>
                <a:shade val="45000"/>
                <a:satMod val="170000"/>
              </a:schemeClr>
            </a:gs>
            <a:gs pos="70000">
              <a:schemeClr val="accent1">
                <a:tint val="60000"/>
                <a:hueOff val="0"/>
                <a:satOff val="0"/>
                <a:lumOff val="0"/>
                <a:alphaOff val="0"/>
                <a:tint val="99000"/>
                <a:shade val="65000"/>
                <a:satMod val="155000"/>
              </a:schemeClr>
            </a:gs>
            <a:gs pos="100000">
              <a:schemeClr val="accent1">
                <a:tint val="6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noProof="0"/>
        </a:p>
      </dsp:txBody>
      <dsp:txXfrm rot="10800000">
        <a:off x="3260281" y="2933231"/>
        <a:ext cx="268964" cy="293344"/>
      </dsp:txXfrm>
    </dsp:sp>
    <dsp:sp modelId="{871C3979-639D-8B48-86E0-33BF2F25E6C2}">
      <dsp:nvSpPr>
        <dsp:cNvPr id="0" name=""/>
        <dsp:cNvSpPr/>
      </dsp:nvSpPr>
      <dsp:spPr>
        <a:xfrm>
          <a:off x="1853531" y="1538671"/>
          <a:ext cx="1448618" cy="1448618"/>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noProof="0" smtClean="0"/>
            <a:t>Processing</a:t>
          </a:r>
          <a:endParaRPr lang="en-GB" sz="1400" kern="1200" noProof="0"/>
        </a:p>
      </dsp:txBody>
      <dsp:txXfrm>
        <a:off x="2065676" y="1750816"/>
        <a:ext cx="1024328" cy="1024328"/>
      </dsp:txXfrm>
    </dsp:sp>
    <dsp:sp modelId="{C586D74F-F815-2849-9199-085F1203133D}">
      <dsp:nvSpPr>
        <dsp:cNvPr id="0" name=""/>
        <dsp:cNvSpPr/>
      </dsp:nvSpPr>
      <dsp:spPr>
        <a:xfrm rot="18900000">
          <a:off x="3146513" y="1257736"/>
          <a:ext cx="384234" cy="488908"/>
        </a:xfrm>
        <a:prstGeom prst="rightArrow">
          <a:avLst>
            <a:gd name="adj1" fmla="val 60000"/>
            <a:gd name="adj2" fmla="val 50000"/>
          </a:avLst>
        </a:prstGeom>
        <a:gradFill rotWithShape="0">
          <a:gsLst>
            <a:gs pos="0">
              <a:schemeClr val="accent1">
                <a:tint val="60000"/>
                <a:hueOff val="0"/>
                <a:satOff val="0"/>
                <a:lumOff val="0"/>
                <a:alphaOff val="0"/>
                <a:shade val="15000"/>
                <a:satMod val="180000"/>
              </a:schemeClr>
            </a:gs>
            <a:gs pos="50000">
              <a:schemeClr val="accent1">
                <a:tint val="60000"/>
                <a:hueOff val="0"/>
                <a:satOff val="0"/>
                <a:lumOff val="0"/>
                <a:alphaOff val="0"/>
                <a:shade val="45000"/>
                <a:satMod val="170000"/>
              </a:schemeClr>
            </a:gs>
            <a:gs pos="70000">
              <a:schemeClr val="accent1">
                <a:tint val="60000"/>
                <a:hueOff val="0"/>
                <a:satOff val="0"/>
                <a:lumOff val="0"/>
                <a:alphaOff val="0"/>
                <a:tint val="99000"/>
                <a:shade val="65000"/>
                <a:satMod val="155000"/>
              </a:schemeClr>
            </a:gs>
            <a:gs pos="100000">
              <a:schemeClr val="accent1">
                <a:tint val="6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GB" sz="1200" kern="1200" noProof="0"/>
        </a:p>
      </dsp:txBody>
      <dsp:txXfrm>
        <a:off x="3163394" y="1396272"/>
        <a:ext cx="268964" cy="29334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358640" cy="3429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5697432" y="0"/>
            <a:ext cx="4358640" cy="342900"/>
          </a:xfrm>
          <a:prstGeom prst="rect">
            <a:avLst/>
          </a:prstGeom>
        </p:spPr>
        <p:txBody>
          <a:bodyPr vert="horz" lIns="91440" tIns="45720" rIns="91440" bIns="45720" rtlCol="0"/>
          <a:lstStyle>
            <a:lvl1pPr algn="r">
              <a:defRPr sz="1200"/>
            </a:lvl1pPr>
          </a:lstStyle>
          <a:p>
            <a:fld id="{1EEE7021-AB49-446C-AE69-0415848DE342}" type="datetimeFigureOut">
              <a:rPr lang="es-ES" smtClean="0"/>
              <a:t>15/04/2013</a:t>
            </a:fld>
            <a:endParaRPr lang="es-ES"/>
          </a:p>
        </p:txBody>
      </p:sp>
      <p:sp>
        <p:nvSpPr>
          <p:cNvPr id="4" name="3 Marcador de pie de página"/>
          <p:cNvSpPr>
            <a:spLocks noGrp="1"/>
          </p:cNvSpPr>
          <p:nvPr>
            <p:ph type="ftr" sz="quarter" idx="2"/>
          </p:nvPr>
        </p:nvSpPr>
        <p:spPr>
          <a:xfrm>
            <a:off x="0" y="6513910"/>
            <a:ext cx="4358640" cy="3429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5697432" y="6513910"/>
            <a:ext cx="4358640" cy="342900"/>
          </a:xfrm>
          <a:prstGeom prst="rect">
            <a:avLst/>
          </a:prstGeom>
        </p:spPr>
        <p:txBody>
          <a:bodyPr vert="horz" lIns="91440" tIns="45720" rIns="91440" bIns="45720" rtlCol="0" anchor="b"/>
          <a:lstStyle>
            <a:lvl1pPr algn="r">
              <a:defRPr sz="1200"/>
            </a:lvl1pPr>
          </a:lstStyle>
          <a:p>
            <a:fld id="{6CF0B378-9444-46BB-8F63-79FBEB164B10}" type="slidenum">
              <a:rPr lang="es-ES" smtClean="0"/>
              <a:t>‹Nº›</a:t>
            </a:fld>
            <a:endParaRPr lang="es-ES"/>
          </a:p>
        </p:txBody>
      </p:sp>
    </p:spTree>
    <p:extLst>
      <p:ext uri="{BB962C8B-B14F-4D97-AF65-F5344CB8AC3E}">
        <p14:creationId xmlns:p14="http://schemas.microsoft.com/office/powerpoint/2010/main" val="1621701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4358640" cy="3429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5697432" y="0"/>
            <a:ext cx="4358640" cy="342900"/>
          </a:xfrm>
          <a:prstGeom prst="rect">
            <a:avLst/>
          </a:prstGeom>
        </p:spPr>
        <p:txBody>
          <a:bodyPr vert="horz" lIns="91440" tIns="45720" rIns="91440" bIns="45720" rtlCol="0"/>
          <a:lstStyle>
            <a:lvl1pPr algn="r">
              <a:defRPr sz="1200"/>
            </a:lvl1pPr>
          </a:lstStyle>
          <a:p>
            <a:fld id="{DA81A7C9-711C-1845-B538-11E7D359CE4B}" type="datetimeFigureOut">
              <a:rPr lang="es-ES" smtClean="0"/>
              <a:t>15/04/2013</a:t>
            </a:fld>
            <a:endParaRPr lang="es-ES"/>
          </a:p>
        </p:txBody>
      </p:sp>
      <p:sp>
        <p:nvSpPr>
          <p:cNvPr id="4" name="Marcador de imagen de diapositiva 3"/>
          <p:cNvSpPr>
            <a:spLocks noGrp="1" noRot="1" noChangeAspect="1"/>
          </p:cNvSpPr>
          <p:nvPr>
            <p:ph type="sldImg" idx="2"/>
          </p:nvPr>
        </p:nvSpPr>
        <p:spPr>
          <a:xfrm>
            <a:off x="3314700" y="514350"/>
            <a:ext cx="3429000" cy="257175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005840" y="3257550"/>
            <a:ext cx="8046720" cy="30861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6513910"/>
            <a:ext cx="4358640" cy="3429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5697432" y="6513910"/>
            <a:ext cx="4358640" cy="342900"/>
          </a:xfrm>
          <a:prstGeom prst="rect">
            <a:avLst/>
          </a:prstGeom>
        </p:spPr>
        <p:txBody>
          <a:bodyPr vert="horz" lIns="91440" tIns="45720" rIns="91440" bIns="45720" rtlCol="0" anchor="b"/>
          <a:lstStyle>
            <a:lvl1pPr algn="r">
              <a:defRPr sz="1200"/>
            </a:lvl1pPr>
          </a:lstStyle>
          <a:p>
            <a:fld id="{E2B54B9C-ABC4-A149-9EF4-2B59124B2B99}" type="slidenum">
              <a:rPr lang="es-ES" smtClean="0"/>
              <a:t>‹Nº›</a:t>
            </a:fld>
            <a:endParaRPr lang="es-ES"/>
          </a:p>
        </p:txBody>
      </p:sp>
    </p:spTree>
    <p:extLst>
      <p:ext uri="{BB962C8B-B14F-4D97-AF65-F5344CB8AC3E}">
        <p14:creationId xmlns:p14="http://schemas.microsoft.com/office/powerpoint/2010/main" val="35623253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E2B54B9C-ABC4-A149-9EF4-2B59124B2B99}" type="slidenum">
              <a:rPr lang="es-ES" smtClean="0"/>
              <a:t>1</a:t>
            </a:fld>
            <a:endParaRPr lang="es-ES"/>
          </a:p>
        </p:txBody>
      </p:sp>
    </p:spTree>
    <p:extLst>
      <p:ext uri="{BB962C8B-B14F-4D97-AF65-F5344CB8AC3E}">
        <p14:creationId xmlns:p14="http://schemas.microsoft.com/office/powerpoint/2010/main" val="20554955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E2B54B9C-ABC4-A149-9EF4-2B59124B2B99}" type="slidenum">
              <a:rPr lang="es-ES" smtClean="0"/>
              <a:t>10</a:t>
            </a:fld>
            <a:endParaRPr lang="es-ES"/>
          </a:p>
        </p:txBody>
      </p:sp>
    </p:spTree>
    <p:extLst>
      <p:ext uri="{BB962C8B-B14F-4D97-AF65-F5344CB8AC3E}">
        <p14:creationId xmlns:p14="http://schemas.microsoft.com/office/powerpoint/2010/main" val="2688276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E2B54B9C-ABC4-A149-9EF4-2B59124B2B99}" type="slidenum">
              <a:rPr lang="es-ES" smtClean="0"/>
              <a:t>11</a:t>
            </a:fld>
            <a:endParaRPr lang="es-ES"/>
          </a:p>
        </p:txBody>
      </p:sp>
    </p:spTree>
    <p:extLst>
      <p:ext uri="{BB962C8B-B14F-4D97-AF65-F5344CB8AC3E}">
        <p14:creationId xmlns:p14="http://schemas.microsoft.com/office/powerpoint/2010/main" val="3600110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GB" dirty="0" smtClean="0"/>
              <a:t>Spanish Universities in GEOSS</a:t>
            </a:r>
          </a:p>
          <a:p>
            <a:r>
              <a:rPr lang="en-GB" dirty="0" smtClean="0"/>
              <a:t>Knowledge transfer</a:t>
            </a:r>
          </a:p>
          <a:p>
            <a:pPr lvl="1"/>
            <a:r>
              <a:rPr lang="en-GB" dirty="0" smtClean="0"/>
              <a:t>Universities and Industrial partners</a:t>
            </a:r>
          </a:p>
          <a:p>
            <a:r>
              <a:rPr lang="en-GB" dirty="0" smtClean="0"/>
              <a:t>SDIs role in GEOSS</a:t>
            </a:r>
          </a:p>
          <a:p>
            <a:pPr lvl="1"/>
            <a:r>
              <a:rPr lang="en-GB" dirty="0" smtClean="0"/>
              <a:t>SDI state of the art</a:t>
            </a:r>
          </a:p>
          <a:p>
            <a:pPr lvl="1"/>
            <a:r>
              <a:rPr lang="en-GB" dirty="0" smtClean="0"/>
              <a:t>Towards Future SDIs </a:t>
            </a:r>
          </a:p>
          <a:p>
            <a:r>
              <a:rPr lang="en-GB" dirty="0" smtClean="0"/>
              <a:t>Our University role in GEOSS</a:t>
            </a:r>
          </a:p>
          <a:p>
            <a:r>
              <a:rPr lang="en-GB" dirty="0" smtClean="0"/>
              <a:t>The GEO (Spanish) cluster</a:t>
            </a:r>
          </a:p>
          <a:p>
            <a:endParaRPr lang="es-ES" dirty="0"/>
          </a:p>
        </p:txBody>
      </p:sp>
      <p:sp>
        <p:nvSpPr>
          <p:cNvPr id="4" name="3 Marcador de número de diapositiva"/>
          <p:cNvSpPr>
            <a:spLocks noGrp="1"/>
          </p:cNvSpPr>
          <p:nvPr>
            <p:ph type="sldNum" sz="quarter" idx="10"/>
          </p:nvPr>
        </p:nvSpPr>
        <p:spPr/>
        <p:txBody>
          <a:bodyPr/>
          <a:lstStyle/>
          <a:p>
            <a:fld id="{E2B54B9C-ABC4-A149-9EF4-2B59124B2B99}" type="slidenum">
              <a:rPr lang="es-ES" smtClean="0"/>
              <a:t>2</a:t>
            </a:fld>
            <a:endParaRPr lang="es-ES"/>
          </a:p>
        </p:txBody>
      </p:sp>
    </p:spTree>
    <p:extLst>
      <p:ext uri="{BB962C8B-B14F-4D97-AF65-F5344CB8AC3E}">
        <p14:creationId xmlns:p14="http://schemas.microsoft.com/office/powerpoint/2010/main" val="4115324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E2B54B9C-ABC4-A149-9EF4-2B59124B2B99}" type="slidenum">
              <a:rPr lang="es-ES" smtClean="0"/>
              <a:t>3</a:t>
            </a:fld>
            <a:endParaRPr lang="es-ES"/>
          </a:p>
        </p:txBody>
      </p:sp>
    </p:spTree>
    <p:extLst>
      <p:ext uri="{BB962C8B-B14F-4D97-AF65-F5344CB8AC3E}">
        <p14:creationId xmlns:p14="http://schemas.microsoft.com/office/powerpoint/2010/main" val="2589163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E2B54B9C-ABC4-A149-9EF4-2B59124B2B99}" type="slidenum">
              <a:rPr lang="es-ES" smtClean="0"/>
              <a:t>4</a:t>
            </a:fld>
            <a:endParaRPr lang="es-ES"/>
          </a:p>
        </p:txBody>
      </p:sp>
    </p:spTree>
    <p:extLst>
      <p:ext uri="{BB962C8B-B14F-4D97-AF65-F5344CB8AC3E}">
        <p14:creationId xmlns:p14="http://schemas.microsoft.com/office/powerpoint/2010/main" val="3508599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E2B54B9C-ABC4-A149-9EF4-2B59124B2B99}" type="slidenum">
              <a:rPr lang="es-ES" smtClean="0"/>
              <a:t>5</a:t>
            </a:fld>
            <a:endParaRPr lang="es-ES"/>
          </a:p>
        </p:txBody>
      </p:sp>
    </p:spTree>
    <p:extLst>
      <p:ext uri="{BB962C8B-B14F-4D97-AF65-F5344CB8AC3E}">
        <p14:creationId xmlns:p14="http://schemas.microsoft.com/office/powerpoint/2010/main" val="4071692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E2B54B9C-ABC4-A149-9EF4-2B59124B2B99}" type="slidenum">
              <a:rPr lang="es-ES" smtClean="0"/>
              <a:t>6</a:t>
            </a:fld>
            <a:endParaRPr lang="es-ES"/>
          </a:p>
        </p:txBody>
      </p:sp>
    </p:spTree>
    <p:extLst>
      <p:ext uri="{BB962C8B-B14F-4D97-AF65-F5344CB8AC3E}">
        <p14:creationId xmlns:p14="http://schemas.microsoft.com/office/powerpoint/2010/main" val="1034249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_tradnl" dirty="0" err="1" smtClean="0"/>
              <a:t>Linked</a:t>
            </a:r>
            <a:r>
              <a:rPr lang="es-ES_tradnl" dirty="0" smtClean="0"/>
              <a:t> Open Data</a:t>
            </a:r>
            <a:endParaRPr lang="es-ES" dirty="0"/>
          </a:p>
        </p:txBody>
      </p:sp>
      <p:sp>
        <p:nvSpPr>
          <p:cNvPr id="4" name="3 Marcador de número de diapositiva"/>
          <p:cNvSpPr>
            <a:spLocks noGrp="1"/>
          </p:cNvSpPr>
          <p:nvPr>
            <p:ph type="sldNum" sz="quarter" idx="10"/>
          </p:nvPr>
        </p:nvSpPr>
        <p:spPr/>
        <p:txBody>
          <a:bodyPr/>
          <a:lstStyle/>
          <a:p>
            <a:fld id="{E2B54B9C-ABC4-A149-9EF4-2B59124B2B99}" type="slidenum">
              <a:rPr lang="es-ES" smtClean="0"/>
              <a:t>7</a:t>
            </a:fld>
            <a:endParaRPr lang="es-ES"/>
          </a:p>
        </p:txBody>
      </p:sp>
    </p:spTree>
    <p:extLst>
      <p:ext uri="{BB962C8B-B14F-4D97-AF65-F5344CB8AC3E}">
        <p14:creationId xmlns:p14="http://schemas.microsoft.com/office/powerpoint/2010/main" val="2394847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Nuestro</a:t>
            </a:r>
            <a:r>
              <a:rPr lang="es-ES" baseline="0" dirty="0" smtClean="0"/>
              <a:t> grupo trabaja en algunos de los pasos que consideramos forman el ciclo de vida de los recursos dentro de una infraestructura de información (espacial). En primer lugar abordamos la problemática de la </a:t>
            </a:r>
            <a:r>
              <a:rPr lang="es-ES" baseline="0" dirty="0" err="1" smtClean="0"/>
              <a:t>publicacion</a:t>
            </a:r>
            <a:r>
              <a:rPr lang="es-ES" baseline="0" dirty="0" smtClean="0"/>
              <a:t> de recursos de forma sencilla y automática para que </a:t>
            </a:r>
            <a:r>
              <a:rPr lang="es-ES" baseline="0" dirty="0" err="1" smtClean="0"/>
              <a:t>esten</a:t>
            </a:r>
            <a:r>
              <a:rPr lang="es-ES" baseline="0" dirty="0" smtClean="0"/>
              <a:t> disponibles en </a:t>
            </a:r>
            <a:r>
              <a:rPr lang="es-ES" baseline="0" dirty="0" err="1" smtClean="0"/>
              <a:t>servcios</a:t>
            </a:r>
            <a:r>
              <a:rPr lang="es-ES" baseline="0" dirty="0" smtClean="0"/>
              <a:t> espaciales interoperables. En el paso del descubrimiento trabajamos en la generación automática de metadatos. En el acceso trabajamos en </a:t>
            </a:r>
            <a:r>
              <a:rPr lang="es-ES" baseline="0" dirty="0" err="1" smtClean="0"/>
              <a:t>applicaciones</a:t>
            </a:r>
            <a:r>
              <a:rPr lang="es-ES" baseline="0" dirty="0" smtClean="0"/>
              <a:t> web y </a:t>
            </a:r>
            <a:r>
              <a:rPr lang="es-ES" baseline="0" dirty="0" err="1" smtClean="0"/>
              <a:t>moviles</a:t>
            </a:r>
            <a:r>
              <a:rPr lang="es-ES" baseline="0" dirty="0" smtClean="0"/>
              <a:t> de </a:t>
            </a:r>
            <a:r>
              <a:rPr lang="es-ES" baseline="0" dirty="0" err="1" smtClean="0"/>
              <a:t>facil</a:t>
            </a:r>
            <a:r>
              <a:rPr lang="es-ES" baseline="0" dirty="0" smtClean="0"/>
              <a:t> uso que permitan a los usuarios acceder de forma transparente a servicios IDE y otros recursos como redes sociales. También trabajamos en servicios de procesamiento interoperables que permitan a los usuarios convertir los datos disponibles en información </a:t>
            </a:r>
            <a:r>
              <a:rPr lang="es-ES" baseline="0" dirty="0" err="1" smtClean="0"/>
              <a:t>util</a:t>
            </a:r>
            <a:r>
              <a:rPr lang="es-ES" baseline="0" dirty="0" smtClean="0"/>
              <a:t> para sus escenarios y casos de uso</a:t>
            </a:r>
            <a:endParaRPr lang="es-ES" dirty="0"/>
          </a:p>
        </p:txBody>
      </p:sp>
      <p:sp>
        <p:nvSpPr>
          <p:cNvPr id="4" name="Marcador de número de diapositiva 3"/>
          <p:cNvSpPr>
            <a:spLocks noGrp="1"/>
          </p:cNvSpPr>
          <p:nvPr>
            <p:ph type="sldNum" sz="quarter" idx="10"/>
          </p:nvPr>
        </p:nvSpPr>
        <p:spPr/>
        <p:txBody>
          <a:bodyPr/>
          <a:lstStyle/>
          <a:p>
            <a:fld id="{E2B54B9C-ABC4-A149-9EF4-2B59124B2B99}" type="slidenum">
              <a:rPr lang="es-ES" smtClean="0"/>
              <a:t>8</a:t>
            </a:fld>
            <a:endParaRPr lang="es-ES"/>
          </a:p>
        </p:txBody>
      </p:sp>
    </p:spTree>
    <p:extLst>
      <p:ext uri="{BB962C8B-B14F-4D97-AF65-F5344CB8AC3E}">
        <p14:creationId xmlns:p14="http://schemas.microsoft.com/office/powerpoint/2010/main" val="4091131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E2B54B9C-ABC4-A149-9EF4-2B59124B2B99}" type="slidenum">
              <a:rPr lang="es-ES" smtClean="0"/>
              <a:t>9</a:t>
            </a:fld>
            <a:endParaRPr lang="es-ES"/>
          </a:p>
        </p:txBody>
      </p:sp>
    </p:spTree>
    <p:extLst>
      <p:ext uri="{BB962C8B-B14F-4D97-AF65-F5344CB8AC3E}">
        <p14:creationId xmlns:p14="http://schemas.microsoft.com/office/powerpoint/2010/main" val="40529986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9B4837C7-2773-A647-B104-482F6BB4FF0A}" type="datetimeFigureOut">
              <a:rPr lang="es-ES" smtClean="0"/>
              <a:t>15/04/2013</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0F3554D2-A029-4F4F-B89C-B985B71D7E88}"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B4837C7-2773-A647-B104-482F6BB4FF0A}" type="datetimeFigureOut">
              <a:rPr lang="es-ES" smtClean="0"/>
              <a:t>15/04/2013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0F3554D2-A029-4F4F-B89C-B985B71D7E88}"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B4837C7-2773-A647-B104-482F6BB4FF0A}" type="datetimeFigureOut">
              <a:rPr lang="es-ES" smtClean="0"/>
              <a:t>15/04/2013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0F3554D2-A029-4F4F-B89C-B985B71D7E88}"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B4837C7-2773-A647-B104-482F6BB4FF0A}" type="datetimeFigureOut">
              <a:rPr lang="es-ES" smtClean="0"/>
              <a:t>15/04/2013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0F3554D2-A029-4F4F-B89C-B985B71D7E88}" type="slidenum">
              <a:rPr lang="es-ES" smtClean="0"/>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9B4837C7-2773-A647-B104-482F6BB4FF0A}" type="datetimeFigureOut">
              <a:rPr lang="es-ES" smtClean="0"/>
              <a:t>15/04/2013</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0F3554D2-A029-4F4F-B89C-B985B71D7E88}" type="slidenum">
              <a:rPr lang="es-ES" smtClean="0"/>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9B4837C7-2773-A647-B104-482F6BB4FF0A}" type="datetimeFigureOut">
              <a:rPr lang="es-ES" smtClean="0"/>
              <a:t>15/04/2013</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0F3554D2-A029-4F4F-B89C-B985B71D7E88}" type="slidenum">
              <a:rPr lang="es-ES" smtClean="0"/>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9B4837C7-2773-A647-B104-482F6BB4FF0A}" type="datetimeFigureOut">
              <a:rPr lang="es-ES" smtClean="0"/>
              <a:t>15/04/2013</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0F3554D2-A029-4F4F-B89C-B985B71D7E88}"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9B4837C7-2773-A647-B104-482F6BB4FF0A}" type="datetimeFigureOut">
              <a:rPr lang="es-ES" smtClean="0"/>
              <a:t>15/04/2013</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0F3554D2-A029-4F4F-B89C-B985B71D7E88}" type="slidenum">
              <a:rPr lang="es-ES" smtClean="0"/>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9B4837C7-2773-A647-B104-482F6BB4FF0A}" type="datetimeFigureOut">
              <a:rPr lang="es-ES" smtClean="0"/>
              <a:t>15/04/2013</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0F3554D2-A029-4F4F-B89C-B985B71D7E88}"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9B4837C7-2773-A647-B104-482F6BB4FF0A}" type="datetimeFigureOut">
              <a:rPr lang="es-ES" smtClean="0"/>
              <a:t>15/04/2013</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0F3554D2-A029-4F4F-B89C-B985B71D7E88}"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9B4837C7-2773-A647-B104-482F6BB4FF0A}" type="datetimeFigureOut">
              <a:rPr lang="es-ES" smtClean="0"/>
              <a:t>15/04/2013</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0F3554D2-A029-4F4F-B89C-B985B71D7E88}" type="slidenum">
              <a:rPr lang="es-ES" smtClean="0"/>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B4837C7-2773-A647-B104-482F6BB4FF0A}" type="datetimeFigureOut">
              <a:rPr lang="es-ES" smtClean="0"/>
              <a:t>15/04/2013</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F3554D2-A029-4F4F-B89C-B985B71D7E88}"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Joaquin.Huerta@uji.e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geoinfo.uji.es/" TargetMode="External"/><Relationship Id="rId4" Type="http://schemas.openxmlformats.org/officeDocument/2006/relationships/hyperlink" Target="mailto:Laura.Diaz@uji.e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geotec.uji.es/?page_id=649" TargetMode="External"/><Relationship Id="rId7" Type="http://schemas.openxmlformats.org/officeDocument/2006/relationships/hyperlink" Target="http://www.unsdi.e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geotec.uji.es/?page_id=5" TargetMode="External"/><Relationship Id="rId5" Type="http://schemas.openxmlformats.org/officeDocument/2006/relationships/hyperlink" Target="http://www.geotec.uji.es/?p=846" TargetMode="External"/><Relationship Id="rId4" Type="http://schemas.openxmlformats.org/officeDocument/2006/relationships/hyperlink" Target="http://www.geotec.uji.es/?p=16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475142"/>
            <a:ext cx="7772400" cy="1829761"/>
          </a:xfrm>
        </p:spPr>
        <p:txBody>
          <a:bodyPr>
            <a:normAutofit fontScale="90000"/>
          </a:bodyPr>
          <a:lstStyle/>
          <a:p>
            <a:r>
              <a:rPr lang="en-GB" dirty="0" smtClean="0"/>
              <a:t>Applying the state of the art </a:t>
            </a:r>
            <a:br>
              <a:rPr lang="en-GB" dirty="0" smtClean="0"/>
            </a:br>
            <a:r>
              <a:rPr lang="en-GB" dirty="0" smtClean="0"/>
              <a:t>SDI research to GEOSS</a:t>
            </a:r>
            <a:endParaRPr lang="en-GB" dirty="0"/>
          </a:p>
        </p:txBody>
      </p:sp>
      <p:sp>
        <p:nvSpPr>
          <p:cNvPr id="3" name="Subtítulo 2"/>
          <p:cNvSpPr>
            <a:spLocks noGrp="1"/>
          </p:cNvSpPr>
          <p:nvPr>
            <p:ph type="subTitle" idx="1"/>
          </p:nvPr>
        </p:nvSpPr>
        <p:spPr>
          <a:xfrm>
            <a:off x="685800" y="3457303"/>
            <a:ext cx="7772400" cy="1506408"/>
          </a:xfrm>
        </p:spPr>
        <p:txBody>
          <a:bodyPr>
            <a:normAutofit fontScale="62500" lnSpcReduction="20000"/>
          </a:bodyPr>
          <a:lstStyle/>
          <a:p>
            <a:r>
              <a:rPr lang="es-ES" sz="3800" dirty="0" smtClean="0"/>
              <a:t>Joaquín Huerta</a:t>
            </a:r>
          </a:p>
          <a:p>
            <a:r>
              <a:rPr lang="es-ES" sz="3800" dirty="0" smtClean="0"/>
              <a:t>Laura Díaz</a:t>
            </a:r>
          </a:p>
          <a:p>
            <a:endParaRPr lang="es-ES" dirty="0" smtClean="0"/>
          </a:p>
          <a:p>
            <a:r>
              <a:rPr lang="es-ES" dirty="0" smtClean="0"/>
              <a:t>GEOTEC </a:t>
            </a:r>
            <a:r>
              <a:rPr lang="es-ES" dirty="0" err="1" smtClean="0"/>
              <a:t>Research</a:t>
            </a:r>
            <a:r>
              <a:rPr lang="es-ES" dirty="0" smtClean="0"/>
              <a:t> </a:t>
            </a:r>
            <a:r>
              <a:rPr lang="es-ES" dirty="0" err="1" smtClean="0"/>
              <a:t>Group</a:t>
            </a:r>
            <a:endParaRPr lang="es-ES" dirty="0" smtClean="0"/>
          </a:p>
          <a:p>
            <a:r>
              <a:rPr lang="es-ES" dirty="0" err="1" smtClean="0"/>
              <a:t>University</a:t>
            </a:r>
            <a:r>
              <a:rPr lang="es-ES" dirty="0" smtClean="0"/>
              <a:t> Jaume I of </a:t>
            </a:r>
            <a:r>
              <a:rPr lang="es-ES" dirty="0" smtClean="0"/>
              <a:t>Castellón</a:t>
            </a:r>
            <a:endParaRPr lang="es-ES" dirty="0" smtClean="0"/>
          </a:p>
          <a:p>
            <a:endParaRPr lang="es-ES" dirty="0"/>
          </a:p>
        </p:txBody>
      </p:sp>
      <p:pic>
        <p:nvPicPr>
          <p:cNvPr id="4" name="Picture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46759"/>
            <a:ext cx="1413596" cy="1406116"/>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208291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endParaRPr lang="en-GB" dirty="0" smtClean="0"/>
          </a:p>
          <a:p>
            <a:r>
              <a:rPr lang="en-GB" dirty="0" smtClean="0"/>
              <a:t>Important for data managers and providers, public administration.</a:t>
            </a:r>
          </a:p>
          <a:p>
            <a:r>
              <a:rPr lang="en-GB" dirty="0" smtClean="0"/>
              <a:t>Opportunity to promote the industrial sector</a:t>
            </a:r>
          </a:p>
          <a:p>
            <a:r>
              <a:rPr lang="en-GB" dirty="0" smtClean="0"/>
              <a:t>Universities can play the research support role</a:t>
            </a:r>
          </a:p>
          <a:p>
            <a:endParaRPr lang="en-GB" dirty="0" smtClean="0"/>
          </a:p>
        </p:txBody>
      </p:sp>
      <p:sp>
        <p:nvSpPr>
          <p:cNvPr id="2" name="Título 1"/>
          <p:cNvSpPr>
            <a:spLocks noGrp="1"/>
          </p:cNvSpPr>
          <p:nvPr>
            <p:ph type="title"/>
          </p:nvPr>
        </p:nvSpPr>
        <p:spPr/>
        <p:txBody>
          <a:bodyPr/>
          <a:lstStyle/>
          <a:p>
            <a:r>
              <a:rPr lang="en-GB" smtClean="0"/>
              <a:t>Spanish GEO cluster</a:t>
            </a:r>
            <a:endParaRPr lang="en-GB"/>
          </a:p>
        </p:txBody>
      </p:sp>
    </p:spTree>
    <p:extLst>
      <p:ext uri="{BB962C8B-B14F-4D97-AF65-F5344CB8AC3E}">
        <p14:creationId xmlns:p14="http://schemas.microsoft.com/office/powerpoint/2010/main" val="652521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2926080"/>
            <a:ext cx="8229600" cy="3200083"/>
          </a:xfrm>
        </p:spPr>
        <p:txBody>
          <a:bodyPr/>
          <a:lstStyle/>
          <a:p>
            <a:pPr marL="0" indent="0" algn="ctr">
              <a:buNone/>
            </a:pPr>
            <a:endParaRPr lang="es-ES" dirty="0" smtClean="0">
              <a:hlinkClick r:id="rId3"/>
            </a:endParaRPr>
          </a:p>
          <a:p>
            <a:pPr marL="0" indent="0" algn="ctr">
              <a:buNone/>
            </a:pPr>
            <a:r>
              <a:rPr lang="es-ES" dirty="0" smtClean="0">
                <a:hlinkClick r:id="rId3"/>
              </a:rPr>
              <a:t>Joaquin.Huerta@uji.es</a:t>
            </a:r>
            <a:endParaRPr lang="es-ES" dirty="0" smtClean="0"/>
          </a:p>
          <a:p>
            <a:pPr marL="0" indent="0" algn="ctr">
              <a:buNone/>
            </a:pPr>
            <a:r>
              <a:rPr lang="es-ES" dirty="0" smtClean="0">
                <a:hlinkClick r:id="rId4"/>
              </a:rPr>
              <a:t>Laura.Diaz@uji.es</a:t>
            </a:r>
            <a:endParaRPr lang="es-ES" dirty="0"/>
          </a:p>
          <a:p>
            <a:pPr marL="0" indent="0" algn="ctr">
              <a:buNone/>
            </a:pPr>
            <a:endParaRPr lang="es-ES" dirty="0"/>
          </a:p>
          <a:p>
            <a:pPr marL="0" indent="0" algn="ctr">
              <a:buNone/>
            </a:pPr>
            <a:r>
              <a:rPr lang="es-ES" dirty="0" smtClean="0">
                <a:hlinkClick r:id="rId5"/>
              </a:rPr>
              <a:t>http://www.geotec.uji.es/</a:t>
            </a:r>
            <a:endParaRPr lang="es-ES" dirty="0" smtClean="0"/>
          </a:p>
          <a:p>
            <a:pPr marL="0" indent="0">
              <a:buNone/>
            </a:pPr>
            <a:endParaRPr lang="es-ES" dirty="0"/>
          </a:p>
        </p:txBody>
      </p:sp>
      <p:sp>
        <p:nvSpPr>
          <p:cNvPr id="2" name="Título 1"/>
          <p:cNvSpPr>
            <a:spLocks noGrp="1"/>
          </p:cNvSpPr>
          <p:nvPr>
            <p:ph type="title"/>
          </p:nvPr>
        </p:nvSpPr>
        <p:spPr>
          <a:xfrm>
            <a:off x="457200" y="744900"/>
            <a:ext cx="8229600" cy="2089739"/>
          </a:xfrm>
        </p:spPr>
        <p:txBody>
          <a:bodyPr>
            <a:normAutofit/>
          </a:bodyPr>
          <a:lstStyle/>
          <a:p>
            <a:pPr algn="ctr"/>
            <a:r>
              <a:rPr lang="es-ES" sz="6000" b="1" dirty="0" err="1" smtClean="0"/>
              <a:t>Thanks</a:t>
            </a:r>
            <a:r>
              <a:rPr lang="es-ES" sz="6000" b="1" dirty="0" smtClean="0"/>
              <a:t> </a:t>
            </a:r>
            <a:r>
              <a:rPr lang="es-ES" sz="6000" b="1" dirty="0" err="1" smtClean="0"/>
              <a:t>for</a:t>
            </a:r>
            <a:r>
              <a:rPr lang="es-ES" sz="6000" b="1" dirty="0" smtClean="0"/>
              <a:t> </a:t>
            </a:r>
            <a:br>
              <a:rPr lang="es-ES" sz="6000" b="1" dirty="0" smtClean="0"/>
            </a:br>
            <a:r>
              <a:rPr lang="es-ES" sz="6000" b="1" dirty="0" err="1" smtClean="0"/>
              <a:t>your</a:t>
            </a:r>
            <a:r>
              <a:rPr lang="es-ES" sz="6000" b="1" dirty="0" smtClean="0"/>
              <a:t> </a:t>
            </a:r>
            <a:r>
              <a:rPr lang="es-ES" sz="6000" b="1" dirty="0" err="1" smtClean="0"/>
              <a:t>atention</a:t>
            </a:r>
            <a:r>
              <a:rPr lang="es-ES" sz="6000" b="1" dirty="0" smtClean="0"/>
              <a:t>!!</a:t>
            </a:r>
            <a:endParaRPr lang="es-ES" sz="6000" b="1" dirty="0"/>
          </a:p>
        </p:txBody>
      </p:sp>
    </p:spTree>
    <p:extLst>
      <p:ext uri="{BB962C8B-B14F-4D97-AF65-F5344CB8AC3E}">
        <p14:creationId xmlns:p14="http://schemas.microsoft.com/office/powerpoint/2010/main" val="1176788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83770" y="1600200"/>
            <a:ext cx="7903029" cy="4525963"/>
          </a:xfrm>
        </p:spPr>
        <p:txBody>
          <a:bodyPr>
            <a:normAutofit/>
          </a:bodyPr>
          <a:lstStyle/>
          <a:p>
            <a:r>
              <a:rPr lang="en-GB" dirty="0" smtClean="0"/>
              <a:t>Spanish Universities in GEOSS</a:t>
            </a:r>
          </a:p>
          <a:p>
            <a:r>
              <a:rPr lang="en-GB" dirty="0" smtClean="0"/>
              <a:t>Knowledge transfer</a:t>
            </a:r>
          </a:p>
          <a:p>
            <a:r>
              <a:rPr lang="en-GB" dirty="0" smtClean="0"/>
              <a:t>SDIs role in GEOSS</a:t>
            </a:r>
          </a:p>
          <a:p>
            <a:r>
              <a:rPr lang="en-GB" dirty="0" smtClean="0"/>
              <a:t>Our University role in GEOSS</a:t>
            </a:r>
          </a:p>
          <a:p>
            <a:r>
              <a:rPr lang="en-GB" dirty="0" smtClean="0"/>
              <a:t>The GEO (</a:t>
            </a:r>
            <a:r>
              <a:rPr lang="en-GB" dirty="0"/>
              <a:t>S</a:t>
            </a:r>
            <a:r>
              <a:rPr lang="en-GB" dirty="0" smtClean="0"/>
              <a:t>panish) cluster</a:t>
            </a:r>
          </a:p>
          <a:p>
            <a:pPr lvl="1"/>
            <a:endParaRPr lang="en-GB" dirty="0"/>
          </a:p>
        </p:txBody>
      </p:sp>
      <p:sp>
        <p:nvSpPr>
          <p:cNvPr id="2" name="Título 1"/>
          <p:cNvSpPr>
            <a:spLocks noGrp="1"/>
          </p:cNvSpPr>
          <p:nvPr>
            <p:ph type="title"/>
          </p:nvPr>
        </p:nvSpPr>
        <p:spPr/>
        <p:txBody>
          <a:bodyPr/>
          <a:lstStyle/>
          <a:p>
            <a:r>
              <a:rPr lang="es-ES" dirty="0" smtClean="0"/>
              <a:t>Content</a:t>
            </a:r>
            <a:endParaRPr lang="es-ES" dirty="0"/>
          </a:p>
        </p:txBody>
      </p:sp>
    </p:spTree>
    <p:extLst>
      <p:ext uri="{BB962C8B-B14F-4D97-AF65-F5344CB8AC3E}">
        <p14:creationId xmlns:p14="http://schemas.microsoft.com/office/powerpoint/2010/main" val="3959339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n-GB" b="1" dirty="0" smtClean="0"/>
              <a:t>Research</a:t>
            </a:r>
            <a:r>
              <a:rPr lang="en-GB" dirty="0" smtClean="0"/>
              <a:t> partners in GEOSS related projects</a:t>
            </a:r>
          </a:p>
          <a:p>
            <a:pPr lvl="1"/>
            <a:r>
              <a:rPr lang="en-GB" b="1" dirty="0" smtClean="0"/>
              <a:t>EUROGEOSS</a:t>
            </a:r>
            <a:r>
              <a:rPr lang="en-GB" dirty="0" smtClean="0"/>
              <a:t>: European approach to GEOSS</a:t>
            </a:r>
          </a:p>
          <a:p>
            <a:pPr lvl="2"/>
            <a:r>
              <a:rPr lang="en-GB" dirty="0" err="1" smtClean="0"/>
              <a:t>Alcalá</a:t>
            </a:r>
            <a:r>
              <a:rPr lang="en-GB" dirty="0" smtClean="0"/>
              <a:t> de Henares, </a:t>
            </a:r>
            <a:r>
              <a:rPr lang="en-GB" dirty="0" err="1"/>
              <a:t>Castellón</a:t>
            </a:r>
            <a:r>
              <a:rPr lang="en-GB" dirty="0"/>
              <a:t>, </a:t>
            </a:r>
            <a:r>
              <a:rPr lang="en-GB" dirty="0" smtClean="0"/>
              <a:t>Zaragoza …</a:t>
            </a:r>
          </a:p>
          <a:p>
            <a:pPr lvl="2"/>
            <a:r>
              <a:rPr lang="en-GB" dirty="0" err="1" smtClean="0"/>
              <a:t>Nottingam</a:t>
            </a:r>
            <a:r>
              <a:rPr lang="en-GB" dirty="0" smtClean="0"/>
              <a:t>, </a:t>
            </a:r>
            <a:r>
              <a:rPr lang="en-GB" dirty="0" err="1" smtClean="0"/>
              <a:t>Viena</a:t>
            </a:r>
            <a:r>
              <a:rPr lang="en-GB" dirty="0" smtClean="0"/>
              <a:t>, etc…</a:t>
            </a:r>
            <a:endParaRPr lang="en-GB" dirty="0"/>
          </a:p>
          <a:p>
            <a:pPr lvl="1"/>
            <a:r>
              <a:rPr lang="en-GB" b="1" dirty="0" smtClean="0"/>
              <a:t>ERMES</a:t>
            </a:r>
          </a:p>
          <a:p>
            <a:pPr lvl="2"/>
            <a:r>
              <a:rPr lang="en-GB" dirty="0" smtClean="0"/>
              <a:t>Univ. Valencia, Castellon</a:t>
            </a:r>
          </a:p>
          <a:p>
            <a:pPr lvl="1"/>
            <a:r>
              <a:rPr lang="en-GB" b="1" dirty="0" smtClean="0"/>
              <a:t>AWARE</a:t>
            </a:r>
          </a:p>
          <a:p>
            <a:pPr lvl="1"/>
            <a:r>
              <a:rPr lang="en-GB" b="1" dirty="0" err="1" smtClean="0"/>
              <a:t>OpenDataGEOSS</a:t>
            </a:r>
            <a:endParaRPr lang="en-GB" b="1" dirty="0" smtClean="0"/>
          </a:p>
          <a:p>
            <a:pPr lvl="2"/>
            <a:r>
              <a:rPr lang="en-GB" dirty="0" smtClean="0"/>
              <a:t>UAB-CREAF</a:t>
            </a:r>
            <a:endParaRPr lang="en-GB" dirty="0" smtClean="0"/>
          </a:p>
          <a:p>
            <a:pPr lvl="1"/>
            <a:r>
              <a:rPr lang="en-GB" b="1" dirty="0" smtClean="0"/>
              <a:t>ESPON</a:t>
            </a:r>
            <a:endParaRPr lang="en-GB" b="1" dirty="0"/>
          </a:p>
          <a:p>
            <a:pPr lvl="2"/>
            <a:endParaRPr lang="en-GB" dirty="0" smtClean="0"/>
          </a:p>
        </p:txBody>
      </p:sp>
      <p:sp>
        <p:nvSpPr>
          <p:cNvPr id="2" name="Título 1"/>
          <p:cNvSpPr>
            <a:spLocks noGrp="1"/>
          </p:cNvSpPr>
          <p:nvPr>
            <p:ph type="title"/>
          </p:nvPr>
        </p:nvSpPr>
        <p:spPr/>
        <p:txBody>
          <a:bodyPr/>
          <a:lstStyle/>
          <a:p>
            <a:r>
              <a:rPr lang="en-GB" dirty="0" smtClean="0"/>
              <a:t>Spanish Universities in GEOSS</a:t>
            </a:r>
            <a:endParaRPr lang="en-GB" dirty="0"/>
          </a:p>
        </p:txBody>
      </p:sp>
    </p:spTree>
    <p:extLst>
      <p:ext uri="{BB962C8B-B14F-4D97-AF65-F5344CB8AC3E}">
        <p14:creationId xmlns:p14="http://schemas.microsoft.com/office/powerpoint/2010/main" val="3400723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lnSpcReduction="10000"/>
          </a:bodyPr>
          <a:lstStyle/>
          <a:p>
            <a:r>
              <a:rPr lang="en-GB" dirty="0" smtClean="0"/>
              <a:t>European/National research projects are collaborations of heterogeneous entities</a:t>
            </a:r>
          </a:p>
          <a:p>
            <a:pPr lvl="1"/>
            <a:r>
              <a:rPr lang="en-GB" dirty="0" smtClean="0"/>
              <a:t>Universities strong focus in </a:t>
            </a:r>
            <a:r>
              <a:rPr lang="en-GB" b="1" dirty="0" smtClean="0"/>
              <a:t>research</a:t>
            </a:r>
            <a:r>
              <a:rPr lang="en-GB" dirty="0" smtClean="0"/>
              <a:t> tasks</a:t>
            </a:r>
          </a:p>
          <a:p>
            <a:pPr lvl="1"/>
            <a:r>
              <a:rPr lang="en-GB" dirty="0" smtClean="0"/>
              <a:t>Industrial partners with big interest in </a:t>
            </a:r>
            <a:r>
              <a:rPr lang="en-GB" b="1" dirty="0" smtClean="0"/>
              <a:t>exploiting</a:t>
            </a:r>
            <a:r>
              <a:rPr lang="en-GB" dirty="0" smtClean="0"/>
              <a:t> results and build industrial layer.</a:t>
            </a:r>
          </a:p>
          <a:p>
            <a:pPr lvl="1"/>
            <a:r>
              <a:rPr lang="en-GB" dirty="0" smtClean="0"/>
              <a:t>Public Administration and International Organizations interested in </a:t>
            </a:r>
            <a:r>
              <a:rPr lang="en-GB" b="1" dirty="0" smtClean="0"/>
              <a:t>policy</a:t>
            </a:r>
            <a:r>
              <a:rPr lang="en-GB" dirty="0" smtClean="0"/>
              <a:t> regulations.</a:t>
            </a:r>
          </a:p>
          <a:p>
            <a:r>
              <a:rPr lang="en-GB" dirty="0" smtClean="0"/>
              <a:t>Horizontal umbrellas such as GEO can be used to bring together these worlds</a:t>
            </a:r>
          </a:p>
          <a:p>
            <a:r>
              <a:rPr lang="en-GB" dirty="0" err="1" smtClean="0"/>
              <a:t>EuroGEOSS</a:t>
            </a:r>
            <a:r>
              <a:rPr lang="en-GB" dirty="0" smtClean="0"/>
              <a:t>: </a:t>
            </a:r>
            <a:r>
              <a:rPr lang="en-GB" dirty="0" err="1" smtClean="0"/>
              <a:t>Edisoft</a:t>
            </a:r>
            <a:r>
              <a:rPr lang="en-GB" dirty="0" smtClean="0"/>
              <a:t>, IGN Spain, Spanish and Italian National Research Council</a:t>
            </a:r>
          </a:p>
          <a:p>
            <a:r>
              <a:rPr lang="en-GB" dirty="0" smtClean="0"/>
              <a:t>ESPON: </a:t>
            </a:r>
            <a:r>
              <a:rPr lang="en-GB" dirty="0" err="1" smtClean="0"/>
              <a:t>Geodan</a:t>
            </a:r>
            <a:r>
              <a:rPr lang="en-GB" dirty="0" smtClean="0"/>
              <a:t> </a:t>
            </a:r>
          </a:p>
          <a:p>
            <a:endParaRPr lang="en-GB" dirty="0"/>
          </a:p>
        </p:txBody>
      </p:sp>
      <p:sp>
        <p:nvSpPr>
          <p:cNvPr id="2" name="Título 1"/>
          <p:cNvSpPr>
            <a:spLocks noGrp="1"/>
          </p:cNvSpPr>
          <p:nvPr>
            <p:ph type="title"/>
          </p:nvPr>
        </p:nvSpPr>
        <p:spPr/>
        <p:txBody>
          <a:bodyPr/>
          <a:lstStyle/>
          <a:p>
            <a:r>
              <a:rPr lang="en-GB" smtClean="0"/>
              <a:t>Knowledge transfer</a:t>
            </a:r>
            <a:endParaRPr lang="en-GB"/>
          </a:p>
        </p:txBody>
      </p:sp>
    </p:spTree>
    <p:extLst>
      <p:ext uri="{BB962C8B-B14F-4D97-AF65-F5344CB8AC3E}">
        <p14:creationId xmlns:p14="http://schemas.microsoft.com/office/powerpoint/2010/main" val="4042631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r>
              <a:rPr lang="es-ES" dirty="0" smtClean="0"/>
              <a:t>SDI are a </a:t>
            </a:r>
            <a:r>
              <a:rPr lang="es-ES" dirty="0" err="1" smtClean="0"/>
              <a:t>key</a:t>
            </a:r>
            <a:r>
              <a:rPr lang="es-ES" dirty="0" smtClean="0"/>
              <a:t> </a:t>
            </a:r>
            <a:r>
              <a:rPr lang="es-ES" dirty="0" err="1" smtClean="0"/>
              <a:t>player</a:t>
            </a:r>
            <a:r>
              <a:rPr lang="es-ES" dirty="0" smtClean="0"/>
              <a:t> in </a:t>
            </a:r>
            <a:r>
              <a:rPr lang="es-ES" dirty="0" err="1" smtClean="0"/>
              <a:t>the</a:t>
            </a:r>
            <a:r>
              <a:rPr lang="es-ES" dirty="0" smtClean="0"/>
              <a:t> </a:t>
            </a:r>
            <a:r>
              <a:rPr lang="es-ES" dirty="0" err="1" smtClean="0"/>
              <a:t>development</a:t>
            </a:r>
            <a:r>
              <a:rPr lang="es-ES" dirty="0" smtClean="0"/>
              <a:t> of GEOSS</a:t>
            </a:r>
          </a:p>
          <a:p>
            <a:r>
              <a:rPr lang="es-ES" dirty="0" smtClean="0"/>
              <a:t>SDI </a:t>
            </a:r>
            <a:r>
              <a:rPr lang="es-ES" dirty="0" err="1" smtClean="0"/>
              <a:t>provides</a:t>
            </a:r>
            <a:r>
              <a:rPr lang="es-ES" dirty="0" smtClean="0"/>
              <a:t> </a:t>
            </a:r>
            <a:r>
              <a:rPr lang="es-ES" dirty="0" err="1" smtClean="0"/>
              <a:t>the</a:t>
            </a:r>
            <a:r>
              <a:rPr lang="es-ES" dirty="0" smtClean="0"/>
              <a:t> </a:t>
            </a:r>
            <a:r>
              <a:rPr lang="es-ES" dirty="0" err="1" smtClean="0"/>
              <a:t>basement</a:t>
            </a:r>
            <a:r>
              <a:rPr lang="es-ES" dirty="0" smtClean="0"/>
              <a:t> </a:t>
            </a:r>
            <a:r>
              <a:rPr lang="es-ES" dirty="0" err="1" smtClean="0"/>
              <a:t>for</a:t>
            </a:r>
            <a:r>
              <a:rPr lang="es-ES" dirty="0" smtClean="0"/>
              <a:t> GEOSS</a:t>
            </a:r>
          </a:p>
        </p:txBody>
      </p:sp>
      <p:sp>
        <p:nvSpPr>
          <p:cNvPr id="2" name="Título 1"/>
          <p:cNvSpPr>
            <a:spLocks noGrp="1"/>
          </p:cNvSpPr>
          <p:nvPr>
            <p:ph type="title"/>
          </p:nvPr>
        </p:nvSpPr>
        <p:spPr/>
        <p:txBody>
          <a:bodyPr>
            <a:normAutofit/>
          </a:bodyPr>
          <a:lstStyle/>
          <a:p>
            <a:r>
              <a:rPr lang="en-GB" dirty="0" smtClean="0"/>
              <a:t>SDIs role in GEOSS</a:t>
            </a:r>
            <a:endParaRPr lang="es-ES" dirty="0"/>
          </a:p>
        </p:txBody>
      </p:sp>
    </p:spTree>
    <p:extLst>
      <p:ext uri="{BB962C8B-B14F-4D97-AF65-F5344CB8AC3E}">
        <p14:creationId xmlns:p14="http://schemas.microsoft.com/office/powerpoint/2010/main" val="19737927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n-GB" dirty="0" smtClean="0"/>
              <a:t>From data silos to SDI silos</a:t>
            </a:r>
          </a:p>
          <a:p>
            <a:r>
              <a:rPr lang="en-GB" dirty="0" smtClean="0"/>
              <a:t>SDIs seem to be in place but still having problems to take off</a:t>
            </a:r>
          </a:p>
          <a:p>
            <a:r>
              <a:rPr lang="en-GB" dirty="0" smtClean="0"/>
              <a:t>Many advances but </a:t>
            </a:r>
          </a:p>
          <a:p>
            <a:pPr lvl="1"/>
            <a:r>
              <a:rPr lang="en-GB" dirty="0" smtClean="0"/>
              <a:t>Data publication is still difficult</a:t>
            </a:r>
          </a:p>
          <a:p>
            <a:pPr lvl="1"/>
            <a:r>
              <a:rPr lang="en-GB" dirty="0" smtClean="0"/>
              <a:t>Discovery is tight to metadata availability</a:t>
            </a:r>
          </a:p>
          <a:p>
            <a:pPr lvl="1"/>
            <a:r>
              <a:rPr lang="en-GB" dirty="0" smtClean="0"/>
              <a:t>Lack of advanced tools for access and visualization </a:t>
            </a:r>
          </a:p>
          <a:p>
            <a:pPr lvl="1"/>
            <a:r>
              <a:rPr lang="en-GB" dirty="0" smtClean="0"/>
              <a:t>Lack of online (really interoperable and chainable) processing tools</a:t>
            </a:r>
            <a:endParaRPr lang="en-GB" dirty="0"/>
          </a:p>
        </p:txBody>
      </p:sp>
      <p:sp>
        <p:nvSpPr>
          <p:cNvPr id="2" name="Título 1"/>
          <p:cNvSpPr>
            <a:spLocks noGrp="1"/>
          </p:cNvSpPr>
          <p:nvPr>
            <p:ph type="title"/>
          </p:nvPr>
        </p:nvSpPr>
        <p:spPr/>
        <p:txBody>
          <a:bodyPr/>
          <a:lstStyle/>
          <a:p>
            <a:r>
              <a:rPr lang="en-GB" smtClean="0"/>
              <a:t>SDIs state of the art</a:t>
            </a:r>
            <a:endParaRPr lang="en-GB"/>
          </a:p>
        </p:txBody>
      </p:sp>
    </p:spTree>
    <p:extLst>
      <p:ext uri="{BB962C8B-B14F-4D97-AF65-F5344CB8AC3E}">
        <p14:creationId xmlns:p14="http://schemas.microsoft.com/office/powerpoint/2010/main" val="1876724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199" y="1600200"/>
            <a:ext cx="8451669" cy="4922642"/>
          </a:xfrm>
        </p:spPr>
        <p:txBody>
          <a:bodyPr>
            <a:normAutofit lnSpcReduction="10000"/>
          </a:bodyPr>
          <a:lstStyle/>
          <a:p>
            <a:r>
              <a:rPr lang="en-GB" dirty="0" smtClean="0"/>
              <a:t>Automatic publication of resources</a:t>
            </a:r>
          </a:p>
          <a:p>
            <a:r>
              <a:rPr lang="en-GB" dirty="0" smtClean="0"/>
              <a:t>Easy linkage and discovery of resources </a:t>
            </a:r>
          </a:p>
          <a:p>
            <a:r>
              <a:rPr lang="en-GB" dirty="0" smtClean="0"/>
              <a:t>Access to heterogeneous data sources such as Web2.0</a:t>
            </a:r>
          </a:p>
          <a:p>
            <a:r>
              <a:rPr lang="en-GB" dirty="0" smtClean="0"/>
              <a:t>Advanced interaction tools for access and visualization. Mobile apps, ubiquitous access</a:t>
            </a:r>
          </a:p>
          <a:p>
            <a:r>
              <a:rPr lang="en-GB" dirty="0" smtClean="0"/>
              <a:t>Efficient access to big data and live “sensors” data</a:t>
            </a:r>
          </a:p>
          <a:p>
            <a:r>
              <a:rPr lang="en-GB" dirty="0" smtClean="0"/>
              <a:t>Online geo-processing tools</a:t>
            </a:r>
          </a:p>
          <a:p>
            <a:endParaRPr lang="en-GB" dirty="0" smtClean="0"/>
          </a:p>
          <a:p>
            <a:pPr marL="0" indent="0">
              <a:buNone/>
            </a:pPr>
            <a:r>
              <a:rPr lang="en-GB" sz="1500" dirty="0" smtClean="0"/>
              <a:t>L. </a:t>
            </a:r>
            <a:r>
              <a:rPr lang="en-GB" sz="1500" dirty="0" err="1" smtClean="0"/>
              <a:t>Díaz</a:t>
            </a:r>
            <a:r>
              <a:rPr lang="en-GB" sz="1500" dirty="0" smtClean="0"/>
              <a:t>, </a:t>
            </a:r>
            <a:r>
              <a:rPr lang="en-GB" sz="1500" dirty="0" err="1" smtClean="0"/>
              <a:t>A.Remke</a:t>
            </a:r>
            <a:r>
              <a:rPr lang="en-GB" sz="1500" dirty="0" smtClean="0"/>
              <a:t>, </a:t>
            </a:r>
            <a:r>
              <a:rPr lang="en-GB" sz="1500" dirty="0" err="1" smtClean="0"/>
              <a:t>T.Kauppinen</a:t>
            </a:r>
            <a:r>
              <a:rPr lang="en-GB" sz="1500" dirty="0" smtClean="0"/>
              <a:t>. </a:t>
            </a:r>
            <a:r>
              <a:rPr lang="en-GB" sz="1500" b="1" dirty="0" smtClean="0"/>
              <a:t>Future SDI – Impulses from </a:t>
            </a:r>
            <a:r>
              <a:rPr lang="en-GB" sz="1500" b="1" dirty="0" err="1" smtClean="0"/>
              <a:t>Geoinformatics</a:t>
            </a:r>
            <a:r>
              <a:rPr lang="en-GB" sz="1500" b="1" dirty="0" smtClean="0"/>
              <a:t> Research and IT Trends</a:t>
            </a:r>
            <a:r>
              <a:rPr lang="en-GB" sz="1500" dirty="0" smtClean="0"/>
              <a:t>. International Journal of Spatial Data Infrastructure Research. </a:t>
            </a:r>
            <a:r>
              <a:rPr lang="en-GB" sz="1500" dirty="0" err="1" smtClean="0"/>
              <a:t>Vol</a:t>
            </a:r>
            <a:r>
              <a:rPr lang="en-GB" sz="1500" dirty="0" smtClean="0"/>
              <a:t> 7(2012).</a:t>
            </a:r>
          </a:p>
          <a:p>
            <a:pPr marL="0" indent="0">
              <a:buNone/>
            </a:pPr>
            <a:endParaRPr lang="en-GB" dirty="0" smtClean="0"/>
          </a:p>
        </p:txBody>
      </p:sp>
      <p:sp>
        <p:nvSpPr>
          <p:cNvPr id="2" name="Título 1"/>
          <p:cNvSpPr>
            <a:spLocks noGrp="1"/>
          </p:cNvSpPr>
          <p:nvPr>
            <p:ph type="title"/>
          </p:nvPr>
        </p:nvSpPr>
        <p:spPr/>
        <p:txBody>
          <a:bodyPr/>
          <a:lstStyle/>
          <a:p>
            <a:r>
              <a:rPr lang="en-GB" dirty="0" smtClean="0"/>
              <a:t>Future SDI</a:t>
            </a:r>
            <a:endParaRPr lang="en-GB" dirty="0"/>
          </a:p>
        </p:txBody>
      </p:sp>
    </p:spTree>
    <p:extLst>
      <p:ext uri="{BB962C8B-B14F-4D97-AF65-F5344CB8AC3E}">
        <p14:creationId xmlns:p14="http://schemas.microsoft.com/office/powerpoint/2010/main" val="921303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3520349417"/>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ítulo 1"/>
          <p:cNvSpPr>
            <a:spLocks noGrp="1"/>
          </p:cNvSpPr>
          <p:nvPr>
            <p:ph type="title"/>
          </p:nvPr>
        </p:nvSpPr>
        <p:spPr/>
        <p:txBody>
          <a:bodyPr/>
          <a:lstStyle/>
          <a:p>
            <a:r>
              <a:rPr lang="en-GB" dirty="0" smtClean="0"/>
              <a:t>University </a:t>
            </a:r>
            <a:r>
              <a:rPr lang="en-GB" dirty="0" err="1" smtClean="0"/>
              <a:t>Jaume</a:t>
            </a:r>
            <a:r>
              <a:rPr lang="en-GB" dirty="0" smtClean="0"/>
              <a:t> I and GEOSS</a:t>
            </a:r>
            <a:endParaRPr lang="en-GB" dirty="0"/>
          </a:p>
        </p:txBody>
      </p:sp>
    </p:spTree>
    <p:extLst>
      <p:ext uri="{BB962C8B-B14F-4D97-AF65-F5344CB8AC3E}">
        <p14:creationId xmlns:p14="http://schemas.microsoft.com/office/powerpoint/2010/main" val="1561275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66206" y="1197792"/>
            <a:ext cx="8229600" cy="5451202"/>
          </a:xfrm>
        </p:spPr>
        <p:txBody>
          <a:bodyPr>
            <a:noAutofit/>
          </a:bodyPr>
          <a:lstStyle/>
          <a:p>
            <a:r>
              <a:rPr lang="en-GB" sz="2400" dirty="0" smtClean="0"/>
              <a:t>Publication Service: GEOSS Service Factory</a:t>
            </a:r>
          </a:p>
          <a:p>
            <a:pPr lvl="1"/>
            <a:r>
              <a:rPr lang="en-GB" sz="2000" dirty="0" smtClean="0">
                <a:hlinkClick r:id="rId3"/>
              </a:rPr>
              <a:t>http://www.geotec.uji.es/?page_id=649</a:t>
            </a:r>
            <a:endParaRPr lang="en-GB" sz="2000" dirty="0" smtClean="0"/>
          </a:p>
          <a:p>
            <a:r>
              <a:rPr lang="en-GB" sz="2400" dirty="0" smtClean="0"/>
              <a:t>Discovery and access: </a:t>
            </a:r>
          </a:p>
          <a:p>
            <a:pPr lvl="1"/>
            <a:r>
              <a:rPr lang="en-GB" sz="2000" dirty="0" smtClean="0"/>
              <a:t>Web 2.0 Broker. </a:t>
            </a:r>
            <a:r>
              <a:rPr lang="en-GB" sz="2000" dirty="0" smtClean="0">
                <a:hlinkClick r:id="rId4"/>
              </a:rPr>
              <a:t>http://www.geotec.uji.es/?p=169</a:t>
            </a:r>
            <a:endParaRPr lang="en-GB" sz="2000" dirty="0" smtClean="0"/>
          </a:p>
          <a:p>
            <a:pPr lvl="1"/>
            <a:r>
              <a:rPr lang="en-GB" sz="2000" dirty="0" smtClean="0"/>
              <a:t>Sensor Data: air quality, </a:t>
            </a:r>
            <a:r>
              <a:rPr lang="en-GB" sz="2000" dirty="0" err="1" smtClean="0"/>
              <a:t>meteoclimatic</a:t>
            </a:r>
            <a:endParaRPr lang="en-GB" sz="2000" dirty="0" smtClean="0"/>
          </a:p>
          <a:p>
            <a:r>
              <a:rPr lang="en-GB" sz="2400" dirty="0" err="1" smtClean="0"/>
              <a:t>Geoprocessing</a:t>
            </a:r>
            <a:r>
              <a:rPr lang="en-GB" sz="2400" dirty="0" smtClean="0"/>
              <a:t> services </a:t>
            </a:r>
          </a:p>
          <a:p>
            <a:pPr lvl="1"/>
            <a:r>
              <a:rPr lang="en-GB" sz="2000" dirty="0" smtClean="0"/>
              <a:t>SBAs: Hydrology, Forestry, Agriculture, Health</a:t>
            </a:r>
          </a:p>
          <a:p>
            <a:r>
              <a:rPr lang="en-GB" sz="2400" dirty="0" smtClean="0"/>
              <a:t>Data provision through </a:t>
            </a:r>
            <a:r>
              <a:rPr lang="en-GB" sz="2400" dirty="0" err="1" smtClean="0"/>
              <a:t>Gamified</a:t>
            </a:r>
            <a:r>
              <a:rPr lang="en-GB" sz="2400" dirty="0" smtClean="0"/>
              <a:t> mobile applications</a:t>
            </a:r>
          </a:p>
          <a:p>
            <a:pPr lvl="1"/>
            <a:r>
              <a:rPr lang="en-GB" sz="2000" dirty="0" smtClean="0">
                <a:hlinkClick r:id="rId5"/>
              </a:rPr>
              <a:t>http://www.geotec.uji.es/?p=846</a:t>
            </a:r>
            <a:endParaRPr lang="en-GB" sz="2000" dirty="0" smtClean="0"/>
          </a:p>
          <a:p>
            <a:r>
              <a:rPr lang="en-GB" sz="2400" dirty="0"/>
              <a:t>Automatic Metadata generation</a:t>
            </a:r>
          </a:p>
          <a:p>
            <a:pPr lvl="1"/>
            <a:r>
              <a:rPr lang="en-GB" sz="2000" dirty="0">
                <a:hlinkClick r:id="rId6"/>
              </a:rPr>
              <a:t>http://www.geotec.uji.es/?page_id=5</a:t>
            </a:r>
            <a:endParaRPr lang="en-GB" sz="2000" dirty="0"/>
          </a:p>
          <a:p>
            <a:r>
              <a:rPr lang="en-GB" sz="2400" dirty="0" smtClean="0"/>
              <a:t>United Nations  SDI Spain</a:t>
            </a:r>
            <a:endParaRPr lang="en-GB" sz="2400" dirty="0"/>
          </a:p>
          <a:p>
            <a:pPr marL="1703388" lvl="1" indent="-590550"/>
            <a:r>
              <a:rPr lang="en-GB" sz="2000" dirty="0">
                <a:hlinkClick r:id="rId7"/>
              </a:rPr>
              <a:t>http://www.unsdi.es</a:t>
            </a:r>
            <a:endParaRPr lang="en-GB" sz="2000" dirty="0"/>
          </a:p>
          <a:p>
            <a:pPr lvl="5"/>
            <a:endParaRPr lang="en-GB" sz="1500" dirty="0"/>
          </a:p>
          <a:p>
            <a:pPr marL="393192" lvl="1" indent="0">
              <a:buNone/>
            </a:pPr>
            <a:endParaRPr lang="en-GB" sz="2000" dirty="0" smtClean="0"/>
          </a:p>
          <a:p>
            <a:endParaRPr lang="en-GB" sz="2400" dirty="0" smtClean="0"/>
          </a:p>
          <a:p>
            <a:endParaRPr lang="en-GB" sz="2400" dirty="0" smtClean="0"/>
          </a:p>
        </p:txBody>
      </p:sp>
      <p:sp>
        <p:nvSpPr>
          <p:cNvPr id="2" name="Título 1"/>
          <p:cNvSpPr>
            <a:spLocks noGrp="1"/>
          </p:cNvSpPr>
          <p:nvPr>
            <p:ph type="title"/>
          </p:nvPr>
        </p:nvSpPr>
        <p:spPr/>
        <p:txBody>
          <a:bodyPr/>
          <a:lstStyle/>
          <a:p>
            <a:r>
              <a:rPr lang="es-ES" dirty="0" smtClean="0"/>
              <a:t>UJI and GEOSS</a:t>
            </a:r>
            <a:endParaRPr lang="es-ES" dirty="0"/>
          </a:p>
        </p:txBody>
      </p:sp>
    </p:spTree>
    <p:extLst>
      <p:ext uri="{BB962C8B-B14F-4D97-AF65-F5344CB8AC3E}">
        <p14:creationId xmlns:p14="http://schemas.microsoft.com/office/powerpoint/2010/main" val="28706024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889</TotalTime>
  <Words>585</Words>
  <Application>Microsoft Office PowerPoint</Application>
  <PresentationFormat>Presentación en pantalla (4:3)</PresentationFormat>
  <Paragraphs>104</Paragraphs>
  <Slides>11</Slides>
  <Notes>11</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Concurrencia</vt:lpstr>
      <vt:lpstr>Applying the state of the art  SDI research to GEOSS</vt:lpstr>
      <vt:lpstr>Content</vt:lpstr>
      <vt:lpstr>Spanish Universities in GEOSS</vt:lpstr>
      <vt:lpstr>Knowledge transfer</vt:lpstr>
      <vt:lpstr>SDIs role in GEOSS</vt:lpstr>
      <vt:lpstr>SDIs state of the art</vt:lpstr>
      <vt:lpstr>Future SDI</vt:lpstr>
      <vt:lpstr>University Jaume I and GEOSS</vt:lpstr>
      <vt:lpstr>UJI and GEOSS</vt:lpstr>
      <vt:lpstr>Spanish GEO cluster</vt:lpstr>
      <vt:lpstr>Thanks for  your atention!!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the state of the art SDI research to GEOSS</dc:title>
  <dc:creator>Laura Díaz</dc:creator>
  <cp:lastModifiedBy>huerta</cp:lastModifiedBy>
  <cp:revision>43</cp:revision>
  <cp:lastPrinted>2013-04-14T15:23:57Z</cp:lastPrinted>
  <dcterms:created xsi:type="dcterms:W3CDTF">2013-04-11T16:31:55Z</dcterms:created>
  <dcterms:modified xsi:type="dcterms:W3CDTF">2013-04-15T07:31:09Z</dcterms:modified>
</cp:coreProperties>
</file>