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8" r:id="rId3"/>
    <p:sldId id="272" r:id="rId4"/>
    <p:sldId id="289" r:id="rId5"/>
    <p:sldId id="290" r:id="rId6"/>
    <p:sldId id="291" r:id="rId7"/>
    <p:sldId id="292" r:id="rId8"/>
    <p:sldId id="274" r:id="rId9"/>
    <p:sldId id="293" r:id="rId10"/>
    <p:sldId id="275" r:id="rId11"/>
    <p:sldId id="294" r:id="rId12"/>
    <p:sldId id="276" r:id="rId13"/>
    <p:sldId id="277" r:id="rId14"/>
    <p:sldId id="278" r:id="rId15"/>
    <p:sldId id="296" r:id="rId16"/>
    <p:sldId id="295" r:id="rId17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88632" autoAdjust="0"/>
  </p:normalViewPr>
  <p:slideViewPr>
    <p:cSldViewPr>
      <p:cViewPr varScale="1">
        <p:scale>
          <a:sx n="64" d="100"/>
          <a:sy n="64" d="100"/>
        </p:scale>
        <p:origin x="-155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notesViewPr>
    <p:cSldViewPr>
      <p:cViewPr varScale="1">
        <p:scale>
          <a:sx n="70" d="100"/>
          <a:sy n="70" d="100"/>
        </p:scale>
        <p:origin x="-281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4A33C5C-8BA6-4C82-AFB2-377582C745AC}" type="datetimeFigureOut">
              <a:rPr lang="es-ES"/>
              <a:pPr>
                <a:defRPr/>
              </a:pPr>
              <a:t>15/04/2013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164625E-8A85-4C17-A532-CF6B1C19A366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7995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5B8542E-1DF8-4A3B-8CAA-CFC73445F779}" type="datetimeFigureOut">
              <a:rPr lang="es-ES"/>
              <a:pPr>
                <a:defRPr/>
              </a:pPr>
              <a:t>15/04/2013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D0DC25B-23ED-4E82-8A5B-9FE51275618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7001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5CD86D5-7CCA-433C-A2CE-7FC49F863148}" type="slidenum">
              <a:rPr lang="nl-NL"/>
              <a:pPr eaLnBrk="1" hangingPunct="1"/>
              <a:t>5</a:t>
            </a:fld>
            <a:endParaRPr lang="nl-NL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Put coordinates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1AC3D-80C4-4378-BFA1-66F3F5E7E90A}" type="datetime1">
              <a:rPr lang="es-ES" smtClean="0"/>
              <a:t>15/04/2013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5FD9E-041C-4CAB-8C75-A7A8FA0A115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8332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A642-7982-402E-AD6B-098691826751}" type="datetime1">
              <a:rPr lang="es-ES" smtClean="0"/>
              <a:t>15/04/2013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5DDF7-B8B8-4B08-97A3-46E01BE515D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946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1A051-ECD5-4554-952F-52B04E38A8D6}" type="datetime1">
              <a:rPr lang="es-ES" smtClean="0"/>
              <a:t>15/04/2013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36A01-FD89-4754-9B95-8247BF70B15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5266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792088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FF3CF-EE6F-4700-B8FD-CAAA7E2680B4}" type="datetime1">
              <a:rPr lang="es-ES" smtClean="0"/>
              <a:t>15/04/2013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E9E20-1169-4F99-8D13-9446D7E0CF3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482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4AA79-3054-4994-8115-FEDBEF890CED}" type="datetime1">
              <a:rPr lang="es-ES" smtClean="0"/>
              <a:t>15/04/2013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BB7EB-C0A5-4810-93E8-696C4582ABC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12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126D0-90BB-43EE-BCC1-938C76FCEF4B}" type="datetime1">
              <a:rPr lang="es-ES" smtClean="0"/>
              <a:t>15/04/2013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F659E-AA89-4E38-A47E-5822EBEFF35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0220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F381C-0271-4BFA-A907-52F3A139326A}" type="datetime1">
              <a:rPr lang="es-ES" smtClean="0"/>
              <a:t>15/04/2013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B78A9-C1A0-49E1-A763-529736B3625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6816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EB19F-89DE-4B86-B5AB-A917F7719C80}" type="datetime1">
              <a:rPr lang="es-ES" smtClean="0"/>
              <a:t>15/04/2013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FBE10-2DCB-46AB-A621-7D91A7BD615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085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BC55C-7050-4EED-ABA6-10DB8A479D46}" type="datetime1">
              <a:rPr lang="es-ES" smtClean="0"/>
              <a:t>15/04/2013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65B0C-404A-482C-9CC2-38E08F3C835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2968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702DE-8476-43A5-83E6-7BE26F9E28A5}" type="datetime1">
              <a:rPr lang="es-ES" smtClean="0"/>
              <a:t>15/04/2013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6D2E1-3B99-486D-802A-56DCDF86147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0476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A34CF-D0D4-466C-9566-3A5634653A6A}" type="datetime1">
              <a:rPr lang="es-ES" smtClean="0"/>
              <a:t>15/04/2013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2CAEA-BD1F-4DBD-A9BB-C5529AEC8CC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2783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765175"/>
            <a:ext cx="82296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A58E4FC-BF00-4697-B544-454AEE23D531}" type="datetime1">
              <a:rPr lang="es-ES" smtClean="0"/>
              <a:t>15/04/2013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5CCDF5-BF71-48F8-8939-48197E9B21F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376092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7609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7609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7609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7609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37609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37609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37609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37609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37609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37609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7609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7609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7609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ydrol-earth-syst-sci.net/15/2303/2011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9" t="50000"/>
          <a:stretch>
            <a:fillRect/>
          </a:stretch>
        </p:blipFill>
        <p:spPr bwMode="auto">
          <a:xfrm>
            <a:off x="3419475" y="3429000"/>
            <a:ext cx="57245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8313" y="1628775"/>
            <a:ext cx="7843837" cy="2663825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algn="ctr">
              <a:defRPr/>
            </a:pPr>
            <a:r>
              <a:rPr lang="en-GB" sz="3200" b="1" dirty="0" smtClean="0">
                <a:solidFill>
                  <a:srgbClr val="005FAA"/>
                </a:solidFill>
                <a:latin typeface="+mj-lt"/>
                <a:ea typeface="+mj-ea"/>
                <a:cs typeface="+mj-cs"/>
              </a:rPr>
              <a:t>Ground measurements, satellite observations and simulations of soil moisture over the Tibetan Plateau</a:t>
            </a:r>
            <a:r>
              <a:rPr lang="en-GB" sz="2800" b="1" dirty="0">
                <a:solidFill>
                  <a:srgbClr val="005FAA"/>
                </a:solidFill>
                <a:latin typeface="+mj-lt"/>
                <a:ea typeface="+mj-ea"/>
                <a:cs typeface="+mj-cs"/>
              </a:rPr>
              <a:t/>
            </a:r>
            <a:br>
              <a:rPr lang="en-GB" sz="2800" b="1" dirty="0">
                <a:solidFill>
                  <a:srgbClr val="005FAA"/>
                </a:solidFill>
                <a:latin typeface="+mj-lt"/>
                <a:ea typeface="+mj-ea"/>
                <a:cs typeface="+mj-cs"/>
              </a:rPr>
            </a:br>
            <a:endParaRPr lang="en-GB" sz="2800" b="1" dirty="0" smtClean="0">
              <a:solidFill>
                <a:srgbClr val="005FAA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en-GB" sz="2000" b="1" dirty="0" err="1" smtClean="0">
                <a:solidFill>
                  <a:srgbClr val="005FAA"/>
                </a:solidFill>
                <a:latin typeface="+mj-lt"/>
                <a:ea typeface="+mj-ea"/>
                <a:cs typeface="+mj-cs"/>
              </a:rPr>
              <a:t>Rogier</a:t>
            </a:r>
            <a:r>
              <a:rPr lang="en-GB" sz="2000" b="1" dirty="0" smtClean="0">
                <a:solidFill>
                  <a:srgbClr val="005FAA"/>
                </a:solidFill>
                <a:latin typeface="+mj-lt"/>
                <a:ea typeface="+mj-ea"/>
                <a:cs typeface="+mj-cs"/>
              </a:rPr>
              <a:t> van der </a:t>
            </a:r>
            <a:r>
              <a:rPr lang="en-GB" sz="2000" b="1" dirty="0" err="1" smtClean="0">
                <a:solidFill>
                  <a:srgbClr val="005FAA"/>
                </a:solidFill>
                <a:latin typeface="+mj-lt"/>
                <a:ea typeface="+mj-ea"/>
                <a:cs typeface="+mj-cs"/>
              </a:rPr>
              <a:t>Velde</a:t>
            </a:r>
            <a:endParaRPr lang="en-GB" sz="2000" b="1" dirty="0" smtClean="0">
              <a:solidFill>
                <a:srgbClr val="005FAA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en-GB" sz="2000" b="1" dirty="0" smtClean="0">
              <a:solidFill>
                <a:srgbClr val="005FAA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en-GB" sz="2000" b="1" dirty="0" smtClean="0">
                <a:solidFill>
                  <a:srgbClr val="005FAA"/>
                </a:solidFill>
                <a:latin typeface="+mj-lt"/>
                <a:ea typeface="+mj-ea"/>
                <a:cs typeface="+mj-cs"/>
              </a:rPr>
              <a:t>Faculty of ITC, University of </a:t>
            </a:r>
            <a:r>
              <a:rPr lang="en-GB" sz="2000" b="1" dirty="0" err="1" smtClean="0">
                <a:solidFill>
                  <a:srgbClr val="005FAA"/>
                </a:solidFill>
                <a:latin typeface="+mj-lt"/>
                <a:ea typeface="+mj-ea"/>
                <a:cs typeface="+mj-cs"/>
              </a:rPr>
              <a:t>Twente</a:t>
            </a:r>
            <a:endParaRPr lang="en-GB" sz="2000" b="1" dirty="0">
              <a:solidFill>
                <a:srgbClr val="005FAA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en-GB" sz="2000" b="1" dirty="0" smtClean="0">
                <a:solidFill>
                  <a:srgbClr val="005FAA"/>
                </a:solidFill>
                <a:latin typeface="+mj-lt"/>
                <a:ea typeface="+mj-ea"/>
                <a:cs typeface="+mj-cs"/>
              </a:rPr>
              <a:t>The Netherlands </a:t>
            </a:r>
          </a:p>
          <a:p>
            <a:pPr algn="ctr">
              <a:defRPr/>
            </a:pPr>
            <a:endParaRPr lang="en-GB" sz="2000" b="1" dirty="0" smtClean="0">
              <a:solidFill>
                <a:srgbClr val="005FAA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en-GB" sz="2000" b="1" dirty="0" smtClean="0">
                <a:solidFill>
                  <a:srgbClr val="005FAA"/>
                </a:solidFill>
                <a:latin typeface="+mj-lt"/>
                <a:ea typeface="+mj-ea"/>
                <a:cs typeface="+mj-cs"/>
              </a:rPr>
              <a:t>www.itc.nl/wrs</a:t>
            </a:r>
          </a:p>
          <a:p>
            <a:pPr algn="ctr">
              <a:defRPr/>
            </a:pPr>
            <a:endParaRPr lang="en-GB" sz="2000" b="1" dirty="0" smtClean="0">
              <a:solidFill>
                <a:srgbClr val="005FAA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en-GB" sz="2000" b="1" dirty="0" smtClean="0">
                <a:solidFill>
                  <a:srgbClr val="005FAA"/>
                </a:solidFill>
                <a:latin typeface="+mj-lt"/>
                <a:ea typeface="+mj-ea"/>
                <a:cs typeface="+mj-cs"/>
              </a:rPr>
              <a:t>e-mail: r.vandervelde@utwente.nl</a:t>
            </a:r>
            <a:endParaRPr lang="en-GB" sz="2000" b="1" dirty="0">
              <a:solidFill>
                <a:srgbClr val="005FAA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8" t="2100" r="1962" b="86349"/>
          <a:stretch>
            <a:fillRect/>
          </a:stretch>
        </p:blipFill>
        <p:spPr bwMode="auto">
          <a:xfrm>
            <a:off x="5292725" y="0"/>
            <a:ext cx="385127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13 Imagen" descr="Sin título-7 cop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6551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5 Imagen" descr="logo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0" y="6473825"/>
            <a:ext cx="5768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04207" y="4292600"/>
            <a:ext cx="4903897" cy="2215487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defRPr/>
            </a:pPr>
            <a:endParaRPr lang="en-GB" sz="1500" b="1" dirty="0" smtClean="0">
              <a:solidFill>
                <a:srgbClr val="005FAA"/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en-GB" sz="1500" b="1" dirty="0">
              <a:solidFill>
                <a:srgbClr val="005FAA"/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n-GB" sz="1500" b="1" dirty="0" smtClean="0">
                <a:solidFill>
                  <a:srgbClr val="005FAA"/>
                </a:solidFill>
                <a:latin typeface="+mj-lt"/>
                <a:ea typeface="+mj-ea"/>
                <a:cs typeface="+mj-cs"/>
              </a:rPr>
              <a:t>with contributions from:</a:t>
            </a:r>
          </a:p>
          <a:p>
            <a:pPr>
              <a:defRPr/>
            </a:pPr>
            <a:r>
              <a:rPr lang="en-GB" sz="1500" b="1" dirty="0">
                <a:solidFill>
                  <a:srgbClr val="005FAA"/>
                </a:solidFill>
                <a:latin typeface="+mj-lt"/>
                <a:ea typeface="+mj-ea"/>
                <a:cs typeface="+mj-cs"/>
              </a:rPr>
              <a:t>	</a:t>
            </a:r>
            <a:r>
              <a:rPr lang="en-GB" sz="1500" b="1" dirty="0" smtClean="0">
                <a:solidFill>
                  <a:srgbClr val="005FAA"/>
                </a:solidFill>
                <a:latin typeface="+mj-lt"/>
                <a:ea typeface="+mj-ea"/>
                <a:cs typeface="+mj-cs"/>
              </a:rPr>
              <a:t>Z. Su, Y. </a:t>
            </a:r>
            <a:r>
              <a:rPr lang="en-GB" sz="1500" b="1" dirty="0" err="1" smtClean="0">
                <a:solidFill>
                  <a:srgbClr val="005FAA"/>
                </a:solidFill>
                <a:latin typeface="+mj-lt"/>
                <a:ea typeface="+mj-ea"/>
                <a:cs typeface="+mj-cs"/>
              </a:rPr>
              <a:t>Zeng</a:t>
            </a:r>
            <a:r>
              <a:rPr lang="en-GB" sz="1500" b="1" dirty="0" smtClean="0">
                <a:solidFill>
                  <a:srgbClr val="005FAA"/>
                </a:solidFill>
                <a:latin typeface="+mj-lt"/>
                <a:ea typeface="+mj-ea"/>
                <a:cs typeface="+mj-cs"/>
              </a:rPr>
              <a:t>, Z. </a:t>
            </a:r>
            <a:r>
              <a:rPr lang="en-GB" sz="1500" b="1" dirty="0" err="1" smtClean="0">
                <a:solidFill>
                  <a:srgbClr val="005FAA"/>
                </a:solidFill>
                <a:latin typeface="+mj-lt"/>
                <a:ea typeface="+mj-ea"/>
                <a:cs typeface="+mj-cs"/>
              </a:rPr>
              <a:t>Vekerdy</a:t>
            </a:r>
            <a:r>
              <a:rPr lang="en-GB" sz="1500" b="1" dirty="0" smtClean="0">
                <a:solidFill>
                  <a:srgbClr val="005FAA"/>
                </a:solidFill>
                <a:latin typeface="+mj-lt"/>
                <a:ea typeface="+mj-ea"/>
                <a:cs typeface="+mj-cs"/>
              </a:rPr>
              <a:t>, L. Dente</a:t>
            </a:r>
          </a:p>
          <a:p>
            <a:pPr>
              <a:defRPr/>
            </a:pPr>
            <a:r>
              <a:rPr lang="en-GB" sz="1500" b="1" dirty="0">
                <a:solidFill>
                  <a:srgbClr val="005FAA"/>
                </a:solidFill>
                <a:latin typeface="+mj-lt"/>
                <a:ea typeface="+mj-ea"/>
                <a:cs typeface="+mj-cs"/>
              </a:rPr>
              <a:t>	</a:t>
            </a:r>
            <a:r>
              <a:rPr lang="en-GB" sz="1500" b="1" dirty="0" smtClean="0">
                <a:solidFill>
                  <a:srgbClr val="005FAA"/>
                </a:solidFill>
                <a:latin typeface="+mj-lt"/>
                <a:ea typeface="+mj-ea"/>
                <a:cs typeface="+mj-cs"/>
              </a:rPr>
              <a:t>J. Wen, Y. Ma, K. Yang</a:t>
            </a:r>
            <a:endParaRPr lang="en-GB" sz="1500" b="1" dirty="0">
              <a:solidFill>
                <a:srgbClr val="005FAA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58205" y="5569545"/>
            <a:ext cx="2733675" cy="739775"/>
            <a:chOff x="276225" y="6010275"/>
            <a:chExt cx="2733675" cy="739775"/>
          </a:xfrm>
        </p:grpSpPr>
        <p:pic>
          <p:nvPicPr>
            <p:cNvPr id="11" name="Picture 9" descr="UT_Logo_Black_E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225" y="6332538"/>
              <a:ext cx="2098675" cy="417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4" descr="Itc_logo transparan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" y="6010275"/>
              <a:ext cx="508000" cy="593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FD9E-041C-4CAB-8C75-A7A8FA0A115C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652463"/>
          </a:xfrm>
        </p:spPr>
        <p:txBody>
          <a:bodyPr/>
          <a:lstStyle/>
          <a:p>
            <a:pPr eaLnBrk="1" hangingPunct="1"/>
            <a:r>
              <a:rPr lang="nl-NL" dirty="0" smtClean="0"/>
              <a:t>Soil moisture monitoring</a:t>
            </a:r>
          </a:p>
        </p:txBody>
      </p:sp>
      <p:sp>
        <p:nvSpPr>
          <p:cNvPr id="717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nl-NL" sz="2000" b="1" dirty="0" smtClean="0"/>
              <a:t>Plateau-scale</a:t>
            </a:r>
            <a:r>
              <a:rPr lang="nl-NL" sz="2000" dirty="0" smtClean="0"/>
              <a:t> soil moisture monitoring is possible with a variety setups:</a:t>
            </a:r>
          </a:p>
          <a:p>
            <a:pPr eaLnBrk="1" hangingPunct="1"/>
            <a:r>
              <a:rPr lang="nl-NL" sz="2000" dirty="0"/>
              <a:t>M</a:t>
            </a:r>
            <a:r>
              <a:rPr lang="nl-NL" sz="2000" dirty="0" smtClean="0"/>
              <a:t>icrowave radiometers (e.g. SMOS, AMSR, TMI, SSM/I), </a:t>
            </a:r>
          </a:p>
          <a:p>
            <a:pPr eaLnBrk="1" hangingPunct="1"/>
            <a:r>
              <a:rPr lang="nl-NL" sz="2000" dirty="0" smtClean="0"/>
              <a:t>Scatterometers (e.g. ERS-SCAT, ASCAT),</a:t>
            </a:r>
          </a:p>
          <a:p>
            <a:pPr eaLnBrk="1" hangingPunct="1"/>
            <a:r>
              <a:rPr lang="nl-NL" sz="2000" dirty="0" smtClean="0"/>
              <a:t>Land modelling solutions (e.g. GLDAS, ECMWF).</a:t>
            </a:r>
          </a:p>
          <a:p>
            <a:pPr marL="0" indent="0" eaLnBrk="1" hangingPunct="1">
              <a:buNone/>
            </a:pPr>
            <a:endParaRPr lang="nl-NL" sz="2000" dirty="0"/>
          </a:p>
        </p:txBody>
      </p:sp>
      <p:pic>
        <p:nvPicPr>
          <p:cNvPr id="4" name="Picture 5" descr="MaquPlot_2010.ep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1" b="9695"/>
          <a:stretch/>
        </p:blipFill>
        <p:spPr bwMode="auto">
          <a:xfrm>
            <a:off x="1763687" y="3284984"/>
            <a:ext cx="5760641" cy="290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524872" y="5733256"/>
            <a:ext cx="3619128" cy="75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charset="0"/>
              <a:buNone/>
            </a:pPr>
            <a:r>
              <a:rPr lang="nl-NL" sz="1800" dirty="0" smtClean="0"/>
              <a:t>Su et al. (in preparation)</a:t>
            </a:r>
            <a:endParaRPr lang="nl-NL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9E9E20-1169-4F99-8D13-9446D7E0CF37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Soil moisture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sz="2000" dirty="0" smtClean="0"/>
              <a:t>Satellite based soil moisture climatology </a:t>
            </a:r>
            <a:endParaRPr lang="nl-NL" sz="2000" dirty="0"/>
          </a:p>
        </p:txBody>
      </p:sp>
      <p:pic>
        <p:nvPicPr>
          <p:cNvPr id="34818" name="Picture 2" descr="D:\papers\SSMI\figure_new\figure3_sm_climatology\figure3_v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8" b="52349"/>
          <a:stretch/>
        </p:blipFill>
        <p:spPr bwMode="auto">
          <a:xfrm>
            <a:off x="1188266" y="2024870"/>
            <a:ext cx="6696102" cy="435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9E9E20-1169-4F99-8D13-9446D7E0CF37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742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652463"/>
          </a:xfrm>
        </p:spPr>
        <p:txBody>
          <a:bodyPr/>
          <a:lstStyle/>
          <a:p>
            <a:pPr eaLnBrk="1" hangingPunct="1"/>
            <a:r>
              <a:rPr lang="nl-NL" dirty="0" smtClean="0"/>
              <a:t>Satellite observations vs. model simulations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7" t="17132" r="33786" b="57427"/>
          <a:stretch/>
        </p:blipFill>
        <p:spPr bwMode="auto">
          <a:xfrm>
            <a:off x="1132742" y="2204864"/>
            <a:ext cx="7101496" cy="306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5517232"/>
            <a:ext cx="2959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 smtClean="0">
                <a:latin typeface="Trebuchet MS" pitchFamily="34" charset="0"/>
              </a:rPr>
              <a:t>Date (m/d/yy)</a:t>
            </a:r>
            <a:endParaRPr lang="nl-NL" sz="1200" dirty="0">
              <a:latin typeface="Trebuchet MS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9832" y="164220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i="1" dirty="0">
                <a:solidFill>
                  <a:schemeClr val="accent1">
                    <a:lumMod val="75000"/>
                  </a:schemeClr>
                </a:solidFill>
              </a:rPr>
              <a:t>ASAR vs. MM5-Noah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9E9E20-1169-4F99-8D13-9446D7E0CF37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652463"/>
          </a:xfrm>
        </p:spPr>
        <p:txBody>
          <a:bodyPr/>
          <a:lstStyle/>
          <a:p>
            <a:pPr eaLnBrk="1" hangingPunct="1"/>
            <a:r>
              <a:rPr lang="nl-NL" dirty="0"/>
              <a:t>Satellite observations vs. model simulations</a:t>
            </a:r>
            <a:endParaRPr lang="nl-NL" dirty="0" smtClean="0"/>
          </a:p>
        </p:txBody>
      </p:sp>
      <p:sp>
        <p:nvSpPr>
          <p:cNvPr id="921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nl-NL" sz="2400" dirty="0" smtClean="0"/>
              <a:t>Mismatch between satellite observations and model simulations are created by,</a:t>
            </a:r>
          </a:p>
          <a:p>
            <a:pPr marL="457200" indent="-457200" eaLnBrk="1" hangingPunct="1">
              <a:buAutoNum type="arabicParenR"/>
            </a:pPr>
            <a:r>
              <a:rPr lang="nl-NL" sz="2400" dirty="0" smtClean="0"/>
              <a:t>Imperfect retrieval and model applications;</a:t>
            </a:r>
          </a:p>
          <a:p>
            <a:pPr marL="457200" indent="-457200" eaLnBrk="1" hangingPunct="1">
              <a:buAutoNum type="arabicParenR"/>
            </a:pPr>
            <a:r>
              <a:rPr lang="nl-NL" sz="2400" dirty="0" smtClean="0"/>
              <a:t>Biases between climatologies;</a:t>
            </a:r>
          </a:p>
          <a:p>
            <a:pPr marL="457200" indent="-457200" eaLnBrk="1" hangingPunct="1">
              <a:buAutoNum type="arabicParenR"/>
            </a:pPr>
            <a:r>
              <a:rPr lang="nl-NL" sz="2400" dirty="0" smtClean="0"/>
              <a:t>Scale differences </a:t>
            </a:r>
          </a:p>
          <a:p>
            <a:pPr marL="457200" indent="-457200" eaLnBrk="1" hangingPunct="1">
              <a:buAutoNum type="arabicParenR"/>
            </a:pPr>
            <a:endParaRPr lang="nl-NL" sz="2400" dirty="0" smtClean="0"/>
          </a:p>
          <a:p>
            <a:pPr marL="0" indent="0" eaLnBrk="1" hangingPunct="1">
              <a:buNone/>
            </a:pPr>
            <a:endParaRPr lang="nl-NL" sz="2400" dirty="0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0" t="40625" r="22694" b="34570"/>
          <a:stretch/>
        </p:blipFill>
        <p:spPr bwMode="auto">
          <a:xfrm>
            <a:off x="899592" y="3880127"/>
            <a:ext cx="4608512" cy="250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3" t="66931" r="35840" b="19859"/>
          <a:stretch/>
        </p:blipFill>
        <p:spPr bwMode="auto">
          <a:xfrm>
            <a:off x="5503440" y="4903175"/>
            <a:ext cx="2920621" cy="96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948264" y="5949280"/>
            <a:ext cx="2195736" cy="7550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charset="0"/>
              <a:buNone/>
            </a:pPr>
            <a:r>
              <a:rPr lang="nl-NL" sz="1200" dirty="0" smtClean="0"/>
              <a:t>Van der Velde  et al. JHM (2012)</a:t>
            </a:r>
            <a:endParaRPr lang="nl-NL" sz="1200" dirty="0"/>
          </a:p>
        </p:txBody>
      </p:sp>
      <p:sp>
        <p:nvSpPr>
          <p:cNvPr id="2" name="Rectangle 1"/>
          <p:cNvSpPr/>
          <p:nvPr/>
        </p:nvSpPr>
        <p:spPr>
          <a:xfrm rot="16200000">
            <a:off x="-609939" y="4561733"/>
            <a:ext cx="2614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latin typeface="+mn-lt"/>
              </a:rPr>
              <a:t>Relative uncertainty </a:t>
            </a:r>
            <a:endParaRPr lang="nl-NL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9E9E20-1169-4F99-8D13-9446D7E0CF37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652463"/>
          </a:xfrm>
        </p:spPr>
        <p:txBody>
          <a:bodyPr/>
          <a:lstStyle/>
          <a:p>
            <a:pPr eaLnBrk="1" hangingPunct="1"/>
            <a:r>
              <a:rPr lang="nl-NL" dirty="0" smtClean="0"/>
              <a:t>Summary </a:t>
            </a:r>
          </a:p>
        </p:txBody>
      </p:sp>
      <p:sp>
        <p:nvSpPr>
          <p:cNvPr id="1024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dirty="0" smtClean="0"/>
              <a:t>The Tibetan Plateau soil moisture and soil temperature observatory (Tibet-Obs) has been developed and is operational;</a:t>
            </a:r>
          </a:p>
          <a:p>
            <a:r>
              <a:rPr lang="en-US" sz="2000" dirty="0" smtClean="0"/>
              <a:t>Satellite observations have used to map/monitor at regional- and plateau-scale;</a:t>
            </a:r>
          </a:p>
          <a:p>
            <a:r>
              <a:rPr lang="en-US" sz="2000" dirty="0" smtClean="0"/>
              <a:t>Overall the soil moisture dynamics of ground measurements, satellite observations and model simulations are consistent;</a:t>
            </a:r>
          </a:p>
          <a:p>
            <a:r>
              <a:rPr lang="en-US" sz="2000" dirty="0" smtClean="0"/>
              <a:t>Bias in </a:t>
            </a:r>
            <a:r>
              <a:rPr lang="en-US" sz="2000" dirty="0" err="1" smtClean="0"/>
              <a:t>climatologies</a:t>
            </a:r>
            <a:r>
              <a:rPr lang="en-US" sz="2000" dirty="0" smtClean="0"/>
              <a:t> and spatial scale mismatch are the two most important sources for differences between (satellite) observations and model simulations.</a:t>
            </a:r>
          </a:p>
          <a:p>
            <a:endParaRPr lang="en-US" sz="500" dirty="0" smtClean="0"/>
          </a:p>
          <a:p>
            <a:pPr>
              <a:buFont typeface="Wingdings" pitchFamily="2" charset="2"/>
              <a:buNone/>
            </a:pPr>
            <a:r>
              <a:rPr lang="en-US" sz="2000" i="1" dirty="0" smtClean="0"/>
              <a:t>Future work</a:t>
            </a:r>
            <a:r>
              <a:rPr lang="en-US" sz="2000" dirty="0" smtClean="0"/>
              <a:t>:</a:t>
            </a:r>
            <a:r>
              <a:rPr lang="en-US" sz="2000" i="1" dirty="0" smtClean="0"/>
              <a:t> </a:t>
            </a:r>
          </a:p>
          <a:p>
            <a:r>
              <a:rPr lang="en-US" sz="2000" dirty="0" smtClean="0"/>
              <a:t>Develop a Fundamental Climate Data Record for soil moisture </a:t>
            </a:r>
          </a:p>
          <a:p>
            <a:r>
              <a:rPr lang="en-US" sz="2000" dirty="0" smtClean="0"/>
              <a:t>Develop an Sentinel-1 SAR soil moisture product. </a:t>
            </a:r>
          </a:p>
          <a:p>
            <a:pPr eaLnBrk="1" hangingPunct="1"/>
            <a:endParaRPr lang="nl-NL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9E9E20-1169-4F99-8D13-9446D7E0CF37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Thank you and questions ...</a:t>
            </a:r>
            <a:endParaRPr lang="nl-NL" dirty="0"/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Su, Z., Wen, J., Dente, L., van der </a:t>
            </a:r>
            <a:r>
              <a:rPr lang="en-US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Velde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R., Wang, L., Ma, Y., Yang, K., and Hu, Z. 2011, The Tibetan Plateau observatory of plateau scale soil moisture and soil temperature (Tibet-</a:t>
            </a:r>
            <a:r>
              <a:rPr lang="en-US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Obs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for quantifying uncertainties in coarse resolution satellite and model products, </a:t>
            </a:r>
            <a:r>
              <a:rPr lang="en-US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Hydrol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Earth Syst. Sci., 15, 2303–2316, 2011, </a:t>
            </a:r>
            <a:r>
              <a:rPr lang="en-US" sz="1100" i="1" u="sng" dirty="0" smtClean="0">
                <a:latin typeface="Verdana" pitchFamily="34" charset="0"/>
                <a:ea typeface="Verdana" pitchFamily="34" charset="0"/>
                <a:cs typeface="Verdana" pitchFamily="34" charset="0"/>
                <a:hlinkClick r:id="rId2"/>
              </a:rPr>
              <a:t>www.hydrol-earth-syst-sci.net/15/2303/2011/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doi:10.5194/hess-15-2303-2011.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Dente, L., </a:t>
            </a:r>
            <a:r>
              <a:rPr lang="en-US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Vekerdy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Z., Wen, J. and Su, Z., 2012, </a:t>
            </a:r>
            <a:r>
              <a:rPr lang="en-US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Maqu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network for validation of satellite - derived soil moisture products. Int. J. Applied Earth Observation and </a:t>
            </a:r>
            <a:r>
              <a:rPr lang="en-US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Geoinformation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: JAG, 17 (2012) pp. 55-65.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Dente, L., Su, Z. and Wen, J., 2012, Validation of SMOS soil moisture products over the </a:t>
            </a:r>
            <a:r>
              <a:rPr lang="en-US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Maqu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and </a:t>
            </a:r>
            <a:r>
              <a:rPr lang="en-US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Twente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regions. Sensors, 12, 9965-9986.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nl-NL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Su, Z., P. de Rosnay, J. Wen, L. Wang, Y. Zeng, 2013, 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Ability of the ECMWF 1 model in simulating and analysis of root zone soil moisture on the Tibetan plateau</a:t>
            </a:r>
            <a:r>
              <a:rPr lang="nl-NL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, JGR (in revision)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van der </a:t>
            </a:r>
            <a:r>
              <a:rPr lang="en-US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Velde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R., Z. Su, and Y. Ma,  2008,  Impact of soil moisture dynamics on ASAR signatures and its spatial variability observed over the Tibetan plateau. Sensors, 8(9),5479-5491.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van der </a:t>
            </a:r>
            <a:r>
              <a:rPr lang="en-US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Velde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R., Z. Su, 2009, Dynamics in land surface conditions on the Tibetan Plateau observed by ASAR, </a:t>
            </a:r>
            <a:r>
              <a:rPr lang="en-US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Hydrol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Sci. j., 54(6), 1079-1093. </a:t>
            </a:r>
            <a:endParaRPr lang="en-US" sz="11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van der </a:t>
            </a:r>
            <a:r>
              <a:rPr lang="en-US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Velde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R., Z. Su, M. </a:t>
            </a:r>
            <a:r>
              <a:rPr lang="en-US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Ek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M. </a:t>
            </a:r>
            <a:r>
              <a:rPr lang="en-US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Rodell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and Y. Ma, 2009, Influence of thermodynamic soil and vegetation parameterizations on the  simulation of soil temperature states and surface fluxes by the Noah </a:t>
            </a:r>
            <a:r>
              <a:rPr lang="en-US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LSm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over a Tibetan plateau site, Hydrology and Earth System Sciences, 13, 759-777.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van der </a:t>
            </a:r>
            <a:r>
              <a:rPr lang="en-US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Velde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R., </a:t>
            </a:r>
            <a:r>
              <a:rPr lang="en-US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Salama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M.S., van </a:t>
            </a:r>
            <a:r>
              <a:rPr lang="en-US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Helvoirt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M.D. and Su, Z. (2012) Decomposition of uncertainties between coarse MM5 - Noah - Simulated and fine ASAR - retrieved soil moisture over Central Tibet. J. </a:t>
            </a:r>
            <a:r>
              <a:rPr lang="en-US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hydrometeorol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., 13 (6),  1925-1938.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van der </a:t>
            </a:r>
            <a:r>
              <a:rPr lang="en-US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Velde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R., Su, Z., van </a:t>
            </a:r>
            <a:r>
              <a:rPr lang="en-US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Oevelen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P., Wen, J., Ma, Y. and </a:t>
            </a:r>
            <a:r>
              <a:rPr lang="en-US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Salama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M.S. (2012) Soil moisture mapping over the central part of the Tibetan Plateau using a series of ASAR WS images. Remote </a:t>
            </a:r>
            <a:r>
              <a:rPr lang="en-US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sens.</a:t>
            </a:r>
            <a:r>
              <a:rPr lang="en-US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Environ., 120,175-187. </a:t>
            </a:r>
            <a:endParaRPr lang="en-US" sz="11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buNone/>
            </a:pPr>
            <a:endParaRPr lang="nl-NL" sz="11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9E9E20-1169-4F99-8D13-9446D7E0CF37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060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vs. Retrievals </a:t>
            </a:r>
            <a:endParaRPr lang="nl-NL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16"/>
          <a:stretch/>
        </p:blipFill>
        <p:spPr bwMode="auto">
          <a:xfrm>
            <a:off x="1475656" y="1628799"/>
            <a:ext cx="5715000" cy="220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1" descr="D:\SSMI_paper\figures_org\figure6\Figure6_v1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8" b="5190"/>
          <a:stretch>
            <a:fillRect/>
          </a:stretch>
        </p:blipFill>
        <p:spPr bwMode="auto">
          <a:xfrm>
            <a:off x="3335238" y="3933055"/>
            <a:ext cx="2604914" cy="244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9E9E20-1169-4F99-8D13-9446D7E0CF37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902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652463"/>
          </a:xfrm>
        </p:spPr>
        <p:txBody>
          <a:bodyPr/>
          <a:lstStyle/>
          <a:p>
            <a:pPr eaLnBrk="1" hangingPunct="1"/>
            <a:r>
              <a:rPr lang="nl-NL" dirty="0" smtClean="0"/>
              <a:t>Outline </a:t>
            </a:r>
          </a:p>
        </p:txBody>
      </p:sp>
      <p:sp>
        <p:nvSpPr>
          <p:cNvPr id="307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Project relevance and focus</a:t>
            </a:r>
          </a:p>
          <a:p>
            <a:pPr eaLnBrk="1" hangingPunct="1"/>
            <a:r>
              <a:rPr lang="nl-NL" dirty="0" smtClean="0"/>
              <a:t>Ground measurements (Tibet-Obs)</a:t>
            </a:r>
          </a:p>
          <a:p>
            <a:pPr eaLnBrk="1" hangingPunct="1"/>
            <a:r>
              <a:rPr lang="nl-NL" dirty="0" smtClean="0"/>
              <a:t>Soil moisture mapping</a:t>
            </a:r>
          </a:p>
          <a:p>
            <a:pPr lvl="1" eaLnBrk="1" hangingPunct="1"/>
            <a:r>
              <a:rPr lang="nl-NL" dirty="0" smtClean="0"/>
              <a:t>Regional-scale </a:t>
            </a:r>
          </a:p>
          <a:p>
            <a:pPr lvl="1" eaLnBrk="1" hangingPunct="1"/>
            <a:r>
              <a:rPr lang="nl-NL" dirty="0" smtClean="0"/>
              <a:t>Plateau-scale</a:t>
            </a:r>
          </a:p>
          <a:p>
            <a:pPr eaLnBrk="1" hangingPunct="1"/>
            <a:r>
              <a:rPr lang="nl-NL" dirty="0" smtClean="0"/>
              <a:t>Link with model simulations</a:t>
            </a:r>
          </a:p>
          <a:p>
            <a:pPr eaLnBrk="1" hangingPunct="1"/>
            <a:r>
              <a:rPr lang="nl-NL" dirty="0" smtClean="0"/>
              <a:t>Summary</a:t>
            </a:r>
          </a:p>
          <a:p>
            <a:pPr eaLnBrk="1" hangingPunct="1"/>
            <a:endParaRPr lang="nl-NL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9E9E20-1169-4F99-8D13-9446D7E0CF37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652463"/>
          </a:xfrm>
        </p:spPr>
        <p:txBody>
          <a:bodyPr/>
          <a:lstStyle/>
          <a:p>
            <a:pPr eaLnBrk="1" hangingPunct="1"/>
            <a:r>
              <a:rPr lang="nl-NL" dirty="0" smtClean="0"/>
              <a:t>Project relevance and research focus</a:t>
            </a:r>
          </a:p>
        </p:txBody>
      </p:sp>
      <p:sp>
        <p:nvSpPr>
          <p:cNvPr id="409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1600" b="1" dirty="0" smtClean="0"/>
              <a:t>Projects:</a:t>
            </a:r>
          </a:p>
          <a:p>
            <a:pPr lvl="1" eaLnBrk="1" hangingPunct="1"/>
            <a:r>
              <a:rPr lang="en-US" sz="1600" dirty="0" smtClean="0"/>
              <a:t>FP-7 CEOP-AEGIS (Prof. </a:t>
            </a:r>
            <a:r>
              <a:rPr lang="en-US" sz="1600" dirty="0" err="1" smtClean="0"/>
              <a:t>Menenti</a:t>
            </a:r>
            <a:r>
              <a:rPr lang="en-US" sz="1600" dirty="0" smtClean="0"/>
              <a:t>) </a:t>
            </a:r>
          </a:p>
          <a:p>
            <a:pPr lvl="1" eaLnBrk="1" hangingPunct="1"/>
            <a:r>
              <a:rPr lang="en-US" sz="1600" dirty="0" smtClean="0"/>
              <a:t>FP-7 CORE-CLIMAX (see talk Y. </a:t>
            </a:r>
            <a:r>
              <a:rPr lang="en-US" sz="1600" dirty="0" err="1" smtClean="0"/>
              <a:t>Zeng</a:t>
            </a:r>
            <a:r>
              <a:rPr lang="en-US" sz="1600" dirty="0" smtClean="0"/>
              <a:t>)</a:t>
            </a:r>
          </a:p>
          <a:p>
            <a:pPr lvl="1" eaLnBrk="1" hangingPunct="1"/>
            <a:r>
              <a:rPr lang="en-US" sz="1600" dirty="0" smtClean="0"/>
              <a:t>ESA-NRSCC Dragon-3 </a:t>
            </a:r>
            <a:r>
              <a:rPr lang="en-US" sz="1600" dirty="0" err="1" smtClean="0"/>
              <a:t>programme</a:t>
            </a:r>
            <a:endParaRPr lang="en-US" sz="1600" dirty="0" smtClean="0"/>
          </a:p>
          <a:p>
            <a:pPr lvl="2" eaLnBrk="1" hangingPunct="1"/>
            <a:r>
              <a:rPr lang="en-US" sz="1600" dirty="0" smtClean="0"/>
              <a:t>SMOS and Sentinel-1 Cal/Val</a:t>
            </a:r>
          </a:p>
          <a:p>
            <a:pPr lvl="2" eaLnBrk="1" hangingPunct="1"/>
            <a:r>
              <a:rPr lang="en-US" sz="1600" dirty="0" smtClean="0"/>
              <a:t>CEOP-Third Pole Environment</a:t>
            </a:r>
          </a:p>
          <a:p>
            <a:pPr lvl="1" eaLnBrk="1" hangingPunct="1"/>
            <a:r>
              <a:rPr lang="en-US" sz="1600" dirty="0"/>
              <a:t>Research Fund for International Young Scientists from the National Natural Science Foundation of China (NSFC</a:t>
            </a:r>
            <a:r>
              <a:rPr lang="en-US" sz="1600" dirty="0" smtClean="0"/>
              <a:t>)</a:t>
            </a:r>
          </a:p>
          <a:p>
            <a:pPr lvl="1" eaLnBrk="1" hangingPunct="1"/>
            <a:r>
              <a:rPr lang="en-US" altLang="zh-CN" sz="1600" dirty="0" smtClean="0">
                <a:ea typeface="SimSun" pitchFamily="2" charset="-122"/>
              </a:rPr>
              <a:t>Basic Research Development (so-called ‘973’) Program of China (K. Yang)</a:t>
            </a:r>
          </a:p>
          <a:p>
            <a:pPr lvl="1" eaLnBrk="1" hangingPunct="1"/>
            <a:endParaRPr lang="en-US" sz="1600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sz="1600" b="1" dirty="0" smtClean="0"/>
              <a:t>Research approach focuses on:</a:t>
            </a:r>
            <a:r>
              <a:rPr lang="en-US" sz="1600" dirty="0" smtClean="0"/>
              <a:t>	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600" i="1" dirty="0" smtClean="0"/>
              <a:t>Measuring, remote sensing and modeling the land surface states (soil moisture, temperature, vegetation) and heat fluxes (latent, sensible);</a:t>
            </a:r>
          </a:p>
          <a:p>
            <a:pPr lvl="1" eaLnBrk="1" hangingPunct="1"/>
            <a:r>
              <a:rPr lang="en-US" sz="1600" dirty="0" smtClean="0"/>
              <a:t>Soil moisture remote sensing (i.e. ASAR, Sentinel-1, SMAP, ASCAT, AMSR, SMOS);</a:t>
            </a:r>
          </a:p>
          <a:p>
            <a:pPr lvl="1" eaLnBrk="1" hangingPunct="1"/>
            <a:r>
              <a:rPr lang="en-US" sz="1600" dirty="0" smtClean="0"/>
              <a:t>Land surface modeling and data assimilation; </a:t>
            </a:r>
          </a:p>
          <a:p>
            <a:pPr eaLnBrk="1" hangingPunct="1"/>
            <a:endParaRPr lang="nl-NL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9E9E20-1169-4F99-8D13-9446D7E0CF37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Tibet-Obs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794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nl-NL" sz="2000" dirty="0" smtClean="0"/>
              <a:t>Tibetan Plateau soil moisture and soil temperature observatory </a:t>
            </a:r>
            <a:endParaRPr lang="nl-NL" sz="2000" dirty="0"/>
          </a:p>
        </p:txBody>
      </p:sp>
      <p:pic>
        <p:nvPicPr>
          <p:cNvPr id="4" name="Content Placeholder 6" descr="Fig1_Tibet-Ob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5" r="13069" b="4131"/>
          <a:stretch/>
        </p:blipFill>
        <p:spPr bwMode="auto">
          <a:xfrm>
            <a:off x="1650882" y="1798325"/>
            <a:ext cx="6185441" cy="443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193232" y="5301208"/>
            <a:ext cx="3619128" cy="75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charset="0"/>
              <a:buNone/>
            </a:pPr>
            <a:r>
              <a:rPr lang="nl-NL" sz="2000" dirty="0" smtClean="0"/>
              <a:t>Su et al. HESS (2011)</a:t>
            </a:r>
            <a:endParaRPr lang="nl-NL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9E9E20-1169-4F99-8D13-9446D7E0CF37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750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DE038B-27AA-437D-8715-B42C73338FE9}" type="slidenum">
              <a:rPr lang="en-GB"/>
              <a:pPr eaLnBrk="1" hangingPunct="1"/>
              <a:t>5</a:t>
            </a:fld>
            <a:endParaRPr lang="en-GB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Site characteristics (Tibetan networks)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mtClean="0"/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</p:txBody>
      </p:sp>
      <p:sp>
        <p:nvSpPr>
          <p:cNvPr id="9222" name="Rectangle 9"/>
          <p:cNvSpPr>
            <a:spLocks noChangeArrowheads="1"/>
          </p:cNvSpPr>
          <p:nvPr/>
        </p:nvSpPr>
        <p:spPr bwMode="auto">
          <a:xfrm>
            <a:off x="457200" y="1697038"/>
            <a:ext cx="3657600" cy="287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/>
          <a:lstStyle/>
          <a:p>
            <a:pPr marL="255588" indent="-255588" defTabSz="238125">
              <a:lnSpc>
                <a:spcPts val="25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1600" i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Naqu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network (+ 4500 m), since 2006:</a:t>
            </a:r>
          </a:p>
          <a:p>
            <a:pPr marL="255588" indent="-255588" defTabSz="238125">
              <a:lnSpc>
                <a:spcPts val="25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Semi-arid (250 - 450 mm rain), affected by Asian Monsoon; </a:t>
            </a:r>
          </a:p>
          <a:p>
            <a:pPr marL="255588" indent="-255588" defTabSz="238125">
              <a:lnSpc>
                <a:spcPts val="25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7 stations (ITC), + 40 stations (ITP): 1x1</a:t>
            </a:r>
            <a:r>
              <a:rPr lang="en-US" sz="1600" baseline="30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box, UL: 32.0 N, 91.5 E;</a:t>
            </a:r>
          </a:p>
          <a:p>
            <a:pPr marL="255588" indent="-255588" defTabSz="238125">
              <a:lnSpc>
                <a:spcPts val="25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Grasslands and wetlands;</a:t>
            </a:r>
          </a:p>
          <a:p>
            <a:pPr marL="255588" indent="-255588" defTabSz="238125">
              <a:lnSpc>
                <a:spcPts val="25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GEWEX: CAMP, GAME/Tibet’s</a:t>
            </a:r>
          </a:p>
          <a:p>
            <a:pPr marL="255588" indent="-255588" defTabSz="238125">
              <a:lnSpc>
                <a:spcPts val="25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ITP’s: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meso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-scale network</a:t>
            </a:r>
          </a:p>
        </p:txBody>
      </p:sp>
      <p:sp>
        <p:nvSpPr>
          <p:cNvPr id="9223" name="Rectangle 13"/>
          <p:cNvSpPr>
            <a:spLocks noChangeArrowheads="1"/>
          </p:cNvSpPr>
          <p:nvPr/>
        </p:nvSpPr>
        <p:spPr bwMode="auto">
          <a:xfrm>
            <a:off x="4191000" y="1695450"/>
            <a:ext cx="4724400" cy="287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/>
          <a:lstStyle/>
          <a:p>
            <a:pPr marL="255588" indent="-255588" defTabSz="238125">
              <a:lnSpc>
                <a:spcPts val="25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i="1">
                <a:solidFill>
                  <a:schemeClr val="accent1">
                    <a:lumMod val="75000"/>
                  </a:schemeClr>
                </a:solidFill>
                <a:latin typeface="+mn-lt"/>
              </a:rPr>
              <a:t>Maqu</a:t>
            </a:r>
            <a:r>
              <a:rPr lang="en-US">
                <a:solidFill>
                  <a:schemeClr val="accent1">
                    <a:lumMod val="75000"/>
                  </a:schemeClr>
                </a:solidFill>
                <a:latin typeface="+mn-lt"/>
              </a:rPr>
              <a:t> network (+ 3200 m), since 2008:</a:t>
            </a:r>
          </a:p>
          <a:p>
            <a:pPr marL="255588" indent="-255588" defTabSz="238125">
              <a:lnSpc>
                <a:spcPts val="25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+mn-lt"/>
              </a:rPr>
              <a:t>Semi-arid (450 - 900 mm rain); </a:t>
            </a:r>
          </a:p>
          <a:p>
            <a:pPr marL="255588" indent="-255588" defTabSz="238125">
              <a:lnSpc>
                <a:spcPts val="25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+mn-lt"/>
              </a:rPr>
              <a:t>20 stations (CAREERI/ITC, </a:t>
            </a:r>
            <a:r>
              <a:rPr lang="en-US" sz="1600" i="1">
                <a:solidFill>
                  <a:schemeClr val="accent1">
                    <a:lumMod val="75000"/>
                  </a:schemeClr>
                </a:solidFill>
                <a:latin typeface="+mn-lt"/>
              </a:rPr>
              <a:t>L.Dente</a:t>
            </a: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+mn-lt"/>
              </a:rPr>
              <a:t>): </a:t>
            </a:r>
          </a:p>
          <a:p>
            <a:pPr marL="255588" indent="-255588" defTabSz="238125">
              <a:lnSpc>
                <a:spcPts val="25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+mn-lt"/>
              </a:rPr>
              <a:t>	 80 x 40km box, UL: 34.0 N, 101.5 E;</a:t>
            </a:r>
          </a:p>
          <a:p>
            <a:pPr marL="255588" indent="-255588" defTabSz="238125">
              <a:lnSpc>
                <a:spcPts val="25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+mn-lt"/>
              </a:rPr>
              <a:t>CAREERI: PBL tower site</a:t>
            </a:r>
          </a:p>
          <a:p>
            <a:pPr marL="255588" indent="-255588" defTabSz="238125">
              <a:lnSpc>
                <a:spcPts val="25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+mn-lt"/>
              </a:rPr>
              <a:t>Head waters of the Yellow river</a:t>
            </a:r>
          </a:p>
        </p:txBody>
      </p:sp>
      <p:pic>
        <p:nvPicPr>
          <p:cNvPr id="9224" name="Picture 20" descr="Landsca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" b="8620"/>
          <a:stretch>
            <a:fillRect/>
          </a:stretch>
        </p:blipFill>
        <p:spPr bwMode="auto">
          <a:xfrm>
            <a:off x="4191000" y="3886200"/>
            <a:ext cx="4724400" cy="2514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27" descr="googleLoc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5"/>
          <a:stretch>
            <a:fillRect/>
          </a:stretch>
        </p:blipFill>
        <p:spPr bwMode="auto">
          <a:xfrm>
            <a:off x="4191000" y="5092700"/>
            <a:ext cx="2057400" cy="13081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29" descr="IMG_09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167313"/>
            <a:ext cx="1644650" cy="12334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30" descr="IMG_097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4876800"/>
            <a:ext cx="1644650" cy="12334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89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99AEC0-E1AB-49AA-A51C-D8FF5AFA9BE7}" type="slidenum">
              <a:rPr lang="en-GB"/>
              <a:pPr eaLnBrk="1" hangingPunct="1"/>
              <a:t>6</a:t>
            </a:fld>
            <a:endParaRPr lang="en-GB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Site characteristics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828800"/>
            <a:ext cx="4876800" cy="2743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1800" i="1" dirty="0" err="1" smtClean="0"/>
              <a:t>Ngari</a:t>
            </a:r>
            <a:r>
              <a:rPr lang="en-US" sz="1800" i="1" dirty="0" smtClean="0"/>
              <a:t> </a:t>
            </a:r>
            <a:r>
              <a:rPr lang="en-US" sz="1800" dirty="0" smtClean="0"/>
              <a:t>network (+ 4200 m), since 2010:</a:t>
            </a:r>
          </a:p>
          <a:p>
            <a:pPr eaLnBrk="1" hangingPunct="1"/>
            <a:r>
              <a:rPr lang="en-US" sz="1600" dirty="0" smtClean="0"/>
              <a:t>Arid (100 - 250 mm rain) </a:t>
            </a:r>
          </a:p>
          <a:p>
            <a:pPr eaLnBrk="1" hangingPunct="1"/>
            <a:r>
              <a:rPr lang="en-US" sz="1600" dirty="0" smtClean="0"/>
              <a:t>16 station near </a:t>
            </a:r>
            <a:r>
              <a:rPr lang="en-US" sz="1600" dirty="0" err="1" smtClean="0"/>
              <a:t>Shiquanhe</a:t>
            </a:r>
            <a:r>
              <a:rPr lang="en-US" sz="1600" dirty="0" smtClean="0"/>
              <a:t> (Indus): 30 x 40 km, UL: 32.5 N, 79.8 E;</a:t>
            </a:r>
          </a:p>
          <a:p>
            <a:pPr eaLnBrk="1" hangingPunct="1"/>
            <a:r>
              <a:rPr lang="en-US" sz="1600" dirty="0" smtClean="0"/>
              <a:t>4 station near </a:t>
            </a:r>
            <a:r>
              <a:rPr lang="en-US" sz="1600" dirty="0" err="1" smtClean="0"/>
              <a:t>Pangang</a:t>
            </a:r>
            <a:r>
              <a:rPr lang="en-US" sz="1600" dirty="0" smtClean="0"/>
              <a:t> </a:t>
            </a:r>
            <a:r>
              <a:rPr lang="en-US" sz="1600" dirty="0" err="1" smtClean="0"/>
              <a:t>Tso</a:t>
            </a:r>
            <a:r>
              <a:rPr lang="en-US" sz="1600" dirty="0" smtClean="0"/>
              <a:t> Lake: 10 x 10 km,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600" dirty="0" smtClean="0"/>
              <a:t>	UL: 33.5 N, 79.8 E; </a:t>
            </a:r>
          </a:p>
          <a:p>
            <a:pPr eaLnBrk="1" hangingPunct="1"/>
            <a:r>
              <a:rPr lang="en-US" sz="1600" dirty="0" smtClean="0"/>
              <a:t>Wet riverbed of the Indus and desert </a:t>
            </a:r>
            <a:r>
              <a:rPr lang="en-US" sz="1600" dirty="0" err="1" smtClean="0"/>
              <a:t>envirn</a:t>
            </a:r>
            <a:r>
              <a:rPr lang="en-US" sz="1600" dirty="0" smtClean="0"/>
              <a:t>. </a:t>
            </a:r>
          </a:p>
          <a:p>
            <a:pPr eaLnBrk="1" hangingPunct="1"/>
            <a:r>
              <a:rPr lang="en-US" sz="1600" dirty="0" smtClean="0"/>
              <a:t>GEWEX: CAMP, GAME/Tibet’s</a:t>
            </a:r>
          </a:p>
        </p:txBody>
      </p:sp>
      <p:pic>
        <p:nvPicPr>
          <p:cNvPr id="10246" name="Picture 5" descr="Shiquanh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5"/>
          <a:stretch>
            <a:fillRect/>
          </a:stretch>
        </p:blipFill>
        <p:spPr bwMode="auto">
          <a:xfrm>
            <a:off x="5791200" y="1927225"/>
            <a:ext cx="3200400" cy="23399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Ali st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36"/>
          <a:stretch>
            <a:fillRect/>
          </a:stretch>
        </p:blipFill>
        <p:spPr bwMode="auto">
          <a:xfrm>
            <a:off x="5792788" y="4529138"/>
            <a:ext cx="3198812" cy="18589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9" descr="IMG_11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75" y="4730750"/>
            <a:ext cx="2193925" cy="16462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10" descr="IMG_11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730750"/>
            <a:ext cx="2193925" cy="16462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02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Soil  moisture mapping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000" b="1" dirty="0" smtClean="0"/>
              <a:t>Regional-scale</a:t>
            </a:r>
            <a:r>
              <a:rPr lang="nl-NL" sz="2000" dirty="0" smtClean="0"/>
              <a:t> soil moisture mapping using Synthetic Aperture Radar (SAR) as demonstrator for the future </a:t>
            </a:r>
            <a:r>
              <a:rPr lang="nl-NL" sz="2000" b="1" dirty="0" smtClean="0"/>
              <a:t>Sentinel-1 SAR </a:t>
            </a:r>
            <a:r>
              <a:rPr lang="nl-NL" sz="2000" dirty="0" smtClean="0"/>
              <a:t>capabilities</a:t>
            </a:r>
            <a:endParaRPr lang="nl-NL" sz="2000" dirty="0"/>
          </a:p>
        </p:txBody>
      </p:sp>
      <p:pic>
        <p:nvPicPr>
          <p:cNvPr id="4" name="Picture 4" descr="study_area_overview_v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13" y="2418928"/>
            <a:ext cx="5040313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/>
          <p:cNvSpPr>
            <a:spLocks/>
          </p:cNvSpPr>
          <p:nvPr/>
        </p:nvSpPr>
        <p:spPr bwMode="auto">
          <a:xfrm>
            <a:off x="4621088" y="4612853"/>
            <a:ext cx="76200" cy="685800"/>
          </a:xfrm>
          <a:prstGeom prst="righ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773488" y="4793828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grassland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73488" y="5298653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wetland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4544888" y="545105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" name="Rectangle 8"/>
          <p:cNvSpPr txBox="1">
            <a:spLocks noChangeArrowheads="1"/>
          </p:cNvSpPr>
          <p:nvPr/>
        </p:nvSpPr>
        <p:spPr bwMode="auto">
          <a:xfrm>
            <a:off x="5340226" y="2404739"/>
            <a:ext cx="3678436" cy="219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1800" dirty="0" err="1" smtClean="0"/>
              <a:t>Nagqu</a:t>
            </a:r>
            <a:r>
              <a:rPr lang="en-US" sz="1800" dirty="0" smtClean="0"/>
              <a:t> ASAR WS data set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1800" dirty="0" smtClean="0"/>
              <a:t>Polarization: VV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Number of scenes: 150 #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Period: April 2005 –July 2007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Temporal resolution: 6 days</a:t>
            </a:r>
            <a:endParaRPr lang="en-US" sz="1800" dirty="0"/>
          </a:p>
        </p:txBody>
      </p:sp>
      <p:pic>
        <p:nvPicPr>
          <p:cNvPr id="11" name="Picture 9" descr="fig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98" r="36124" b="7693"/>
          <a:stretch/>
        </p:blipFill>
        <p:spPr bwMode="auto">
          <a:xfrm>
            <a:off x="6069657" y="4414205"/>
            <a:ext cx="2371387" cy="191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9E9E20-1169-4F99-8D13-9446D7E0CF37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171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652463"/>
          </a:xfrm>
        </p:spPr>
        <p:txBody>
          <a:bodyPr/>
          <a:lstStyle/>
          <a:p>
            <a:pPr eaLnBrk="1" hangingPunct="1"/>
            <a:r>
              <a:rPr lang="nl-NL" dirty="0" smtClean="0"/>
              <a:t>Soil moisture maps</a:t>
            </a:r>
          </a:p>
        </p:txBody>
      </p:sp>
      <p:sp>
        <p:nvSpPr>
          <p:cNvPr id="6147" name="2 Marcador de contenido"/>
          <p:cNvSpPr>
            <a:spLocks noGrp="1"/>
          </p:cNvSpPr>
          <p:nvPr>
            <p:ph idx="1"/>
          </p:nvPr>
        </p:nvSpPr>
        <p:spPr>
          <a:xfrm>
            <a:off x="457200" y="1351309"/>
            <a:ext cx="8229600" cy="452596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nl-NL" sz="2400" dirty="0" smtClean="0"/>
              <a:t>Monsoon seasons 2005 and 2006 </a:t>
            </a:r>
          </a:p>
        </p:txBody>
      </p:sp>
      <p:pic>
        <p:nvPicPr>
          <p:cNvPr id="4" name="Picture 5" descr="sm_ma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 b="20000"/>
          <a:stretch>
            <a:fillRect/>
          </a:stretch>
        </p:blipFill>
        <p:spPr bwMode="auto">
          <a:xfrm>
            <a:off x="1115616" y="1831305"/>
            <a:ext cx="7202157" cy="455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948264" y="6021288"/>
            <a:ext cx="2195736" cy="7550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charset="0"/>
              <a:buNone/>
            </a:pPr>
            <a:r>
              <a:rPr lang="nl-NL" sz="1200" dirty="0" smtClean="0"/>
              <a:t>Van der Velde  et al. RSE (2012)</a:t>
            </a:r>
            <a:endParaRPr lang="nl-NL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9E9E20-1169-4F99-8D13-9446D7E0CF37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E282E-770F-445D-96EB-E7E052F19725}" type="slidenum">
              <a:rPr lang="en-GB"/>
              <a:pPr/>
              <a:t>9</a:t>
            </a:fld>
            <a:endParaRPr lang="en-GB"/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vs. Retrievals 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2756" name="Picture 4" descr="figure8_time_retr_me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24"/>
          <a:stretch>
            <a:fillRect/>
          </a:stretch>
        </p:blipFill>
        <p:spPr bwMode="auto">
          <a:xfrm>
            <a:off x="539552" y="1440000"/>
            <a:ext cx="4261578" cy="506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igure9_scatter_plo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95" b="15555"/>
          <a:stretch>
            <a:fillRect/>
          </a:stretch>
        </p:blipFill>
        <p:spPr bwMode="auto">
          <a:xfrm>
            <a:off x="5080861" y="1772816"/>
            <a:ext cx="3473450" cy="317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388674"/>
            <a:ext cx="350520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49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</TotalTime>
  <Words>800</Words>
  <Application>Microsoft Office PowerPoint</Application>
  <PresentationFormat>On-screen Show (4:3)</PresentationFormat>
  <Paragraphs>130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Tema de Office</vt:lpstr>
      <vt:lpstr>PowerPoint Presentation</vt:lpstr>
      <vt:lpstr>Outline </vt:lpstr>
      <vt:lpstr>Project relevance and research focus</vt:lpstr>
      <vt:lpstr>Tibet-Obs</vt:lpstr>
      <vt:lpstr>Site characteristics (Tibetan networks)</vt:lpstr>
      <vt:lpstr>Site characteristics</vt:lpstr>
      <vt:lpstr>Soil  moisture mapping</vt:lpstr>
      <vt:lpstr>Soil moisture maps</vt:lpstr>
      <vt:lpstr>Measurements vs. Retrievals </vt:lpstr>
      <vt:lpstr>Soil moisture monitoring</vt:lpstr>
      <vt:lpstr>Soil moisture monitoring</vt:lpstr>
      <vt:lpstr>Satellite observations vs. model simulations</vt:lpstr>
      <vt:lpstr>Satellite observations vs. model simulations</vt:lpstr>
      <vt:lpstr>Summary </vt:lpstr>
      <vt:lpstr>Thank you and questions ...</vt:lpstr>
      <vt:lpstr>Measurements vs. Retrievals </vt:lpstr>
    </vt:vector>
  </TitlesOfParts>
  <Company>CREAF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l.palau</dc:creator>
  <cp:lastModifiedBy>Rogier</cp:lastModifiedBy>
  <cp:revision>29</cp:revision>
  <dcterms:created xsi:type="dcterms:W3CDTF">2013-02-20T14:38:45Z</dcterms:created>
  <dcterms:modified xsi:type="dcterms:W3CDTF">2013-04-15T12:29:30Z</dcterms:modified>
</cp:coreProperties>
</file>